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61" r:id="rId3"/>
    <p:sldId id="257" r:id="rId4"/>
    <p:sldId id="260" r:id="rId5"/>
    <p:sldId id="258" r:id="rId6"/>
    <p:sldId id="263" r:id="rId7"/>
    <p:sldId id="262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5597" autoAdjust="0"/>
  </p:normalViewPr>
  <p:slideViewPr>
    <p:cSldViewPr snapToGrid="0">
      <p:cViewPr>
        <p:scale>
          <a:sx n="70" d="100"/>
          <a:sy n="70" d="100"/>
        </p:scale>
        <p:origin x="1046" y="39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gif>
</file>

<file path=ppt/media/image11.gif>
</file>

<file path=ppt/media/image12.gif>
</file>

<file path=ppt/media/image13.png>
</file>

<file path=ppt/media/image14.png>
</file>

<file path=ppt/media/image15.png>
</file>

<file path=ppt/media/image16.png>
</file>

<file path=ppt/media/image17.gif>
</file>

<file path=ppt/media/image18.gif>
</file>

<file path=ppt/media/image19.gif>
</file>

<file path=ppt/media/image2.png>
</file>

<file path=ppt/media/image20.gif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044ED-AD2D-415A-8F6B-38D1A2AFDB16}" type="datetimeFigureOut">
              <a:rPr lang="en-AU" smtClean="0"/>
              <a:t>14/07/2020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5A817-4501-48B9-8188-CA005A8280E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38209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044ED-AD2D-415A-8F6B-38D1A2AFDB16}" type="datetimeFigureOut">
              <a:rPr lang="en-AU" smtClean="0"/>
              <a:t>14/07/2020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5A817-4501-48B9-8188-CA005A8280E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1678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044ED-AD2D-415A-8F6B-38D1A2AFDB16}" type="datetimeFigureOut">
              <a:rPr lang="en-AU" smtClean="0"/>
              <a:t>14/07/2020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5A817-4501-48B9-8188-CA005A8280E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590998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044ED-AD2D-415A-8F6B-38D1A2AFDB16}" type="datetimeFigureOut">
              <a:rPr lang="en-AU" smtClean="0"/>
              <a:t>14/07/2020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5A817-4501-48B9-8188-CA005A8280E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52362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044ED-AD2D-415A-8F6B-38D1A2AFDB16}" type="datetimeFigureOut">
              <a:rPr lang="en-AU" smtClean="0"/>
              <a:t>14/07/2020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5A817-4501-48B9-8188-CA005A8280E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597657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044ED-AD2D-415A-8F6B-38D1A2AFDB16}" type="datetimeFigureOut">
              <a:rPr lang="en-AU" smtClean="0"/>
              <a:t>14/07/2020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5A817-4501-48B9-8188-CA005A8280E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295762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044ED-AD2D-415A-8F6B-38D1A2AFDB16}" type="datetimeFigureOut">
              <a:rPr lang="en-AU" smtClean="0"/>
              <a:t>14/07/2020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5A817-4501-48B9-8188-CA005A8280E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700826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044ED-AD2D-415A-8F6B-38D1A2AFDB16}" type="datetimeFigureOut">
              <a:rPr lang="en-AU" smtClean="0"/>
              <a:t>14/07/2020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5A817-4501-48B9-8188-CA005A8280E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180840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044ED-AD2D-415A-8F6B-38D1A2AFDB16}" type="datetimeFigureOut">
              <a:rPr lang="en-AU" smtClean="0"/>
              <a:t>14/07/2020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5A817-4501-48B9-8188-CA005A8280E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007966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044ED-AD2D-415A-8F6B-38D1A2AFDB16}" type="datetimeFigureOut">
              <a:rPr lang="en-AU" smtClean="0"/>
              <a:t>14/07/2020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5A817-4501-48B9-8188-CA005A8280E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973579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044ED-AD2D-415A-8F6B-38D1A2AFDB16}" type="datetimeFigureOut">
              <a:rPr lang="en-AU" smtClean="0"/>
              <a:t>14/07/2020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5A817-4501-48B9-8188-CA005A8280E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199162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C044ED-AD2D-415A-8F6B-38D1A2AFDB16}" type="datetimeFigureOut">
              <a:rPr lang="en-AU" smtClean="0"/>
              <a:t>14/07/2020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25A817-4501-48B9-8188-CA005A8280E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423221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gif"/><Relationship Id="rId5" Type="http://schemas.openxmlformats.org/officeDocument/2006/relationships/image" Target="../media/image11.gif"/><Relationship Id="rId4" Type="http://schemas.openxmlformats.org/officeDocument/2006/relationships/image" Target="../media/image10.gi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gif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7" Type="http://schemas.openxmlformats.org/officeDocument/2006/relationships/image" Target="../media/image22.png"/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9.png"/><Relationship Id="rId4" Type="http://schemas.openxmlformats.org/officeDocument/2006/relationships/image" Target="../media/image20.gi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73707" y="941695"/>
            <a:ext cx="618243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/>
              <a:t>188 specimens scanned, of which: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 smtClean="0"/>
              <a:t> 8 were omitted from landmarking</a:t>
            </a:r>
          </a:p>
          <a:p>
            <a:endParaRPr lang="en-AU" dirty="0"/>
          </a:p>
          <a:p>
            <a:r>
              <a:rPr lang="en-AU" dirty="0" smtClean="0"/>
              <a:t>180 specimens landmarked, of which: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 smtClean="0"/>
              <a:t>6 were omitted from analysis because were juvenile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 smtClean="0"/>
              <a:t>4 believed to be other species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/>
              <a:t>1</a:t>
            </a:r>
            <a:r>
              <a:rPr lang="en-AU" dirty="0" smtClean="0"/>
              <a:t> outlier (Procrustes distance from mean, upper quartile)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dirty="0"/>
          </a:p>
          <a:p>
            <a:r>
              <a:rPr lang="en-AU" dirty="0" smtClean="0"/>
              <a:t> 169 specimens for analysis, of which: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 smtClean="0"/>
              <a:t>68 females, 91 males, 10 unknown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 smtClean="0"/>
              <a:t>67 subtropicus, 39 south stuartii, 23 north stuartii, 40 dubious (holotype)</a:t>
            </a:r>
          </a:p>
          <a:p>
            <a:endParaRPr lang="en-AU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dirty="0"/>
          </a:p>
        </p:txBody>
      </p:sp>
      <p:grpSp>
        <p:nvGrpSpPr>
          <p:cNvPr id="11" name="Group 10"/>
          <p:cNvGrpSpPr/>
          <p:nvPr/>
        </p:nvGrpSpPr>
        <p:grpSpPr>
          <a:xfrm>
            <a:off x="7122935" y="798003"/>
            <a:ext cx="4845620" cy="2683073"/>
            <a:chOff x="7214375" y="941695"/>
            <a:chExt cx="4845620" cy="2683073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214375" y="941695"/>
              <a:ext cx="4845620" cy="2683073"/>
            </a:xfrm>
            <a:prstGeom prst="rect">
              <a:avLst/>
            </a:prstGeom>
          </p:spPr>
        </p:pic>
        <p:cxnSp>
          <p:nvCxnSpPr>
            <p:cNvPr id="6" name="Straight Arrow Connector 5"/>
            <p:cNvCxnSpPr/>
            <p:nvPr/>
          </p:nvCxnSpPr>
          <p:spPr>
            <a:xfrm flipH="1">
              <a:off x="7707086" y="1149532"/>
              <a:ext cx="391885" cy="52250"/>
            </a:xfrm>
            <a:prstGeom prst="straightConnector1">
              <a:avLst/>
            </a:prstGeom>
            <a:ln w="762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6773091" y="4500153"/>
            <a:ext cx="2260595" cy="2005851"/>
            <a:chOff x="2631504" y="570198"/>
            <a:chExt cx="6692111" cy="5937984"/>
          </a:xfrm>
        </p:grpSpPr>
        <p:grpSp>
          <p:nvGrpSpPr>
            <p:cNvPr id="8" name="Group 7"/>
            <p:cNvGrpSpPr/>
            <p:nvPr/>
          </p:nvGrpSpPr>
          <p:grpSpPr>
            <a:xfrm>
              <a:off x="2631504" y="570198"/>
              <a:ext cx="6692111" cy="5937984"/>
              <a:chOff x="1237044" y="455898"/>
              <a:chExt cx="6692111" cy="5937984"/>
            </a:xfrm>
          </p:grpSpPr>
          <p:pic>
            <p:nvPicPr>
              <p:cNvPr id="65" name="Picture 64"/>
              <p:cNvPicPr>
                <a:picLocks noChangeAspect="1"/>
              </p:cNvPicPr>
              <p:nvPr/>
            </p:nvPicPr>
            <p:blipFill rotWithShape="1">
              <a:blip r:embed="rId3"/>
              <a:srcRect l="46895" t="7573" r="28186" b="47695"/>
              <a:stretch/>
            </p:blipFill>
            <p:spPr>
              <a:xfrm>
                <a:off x="1237044" y="462845"/>
                <a:ext cx="3356576" cy="5931037"/>
              </a:xfrm>
              <a:prstGeom prst="rect">
                <a:avLst/>
              </a:prstGeom>
            </p:spPr>
          </p:pic>
          <p:pic>
            <p:nvPicPr>
              <p:cNvPr id="66" name="Picture 65"/>
              <p:cNvPicPr>
                <a:picLocks noChangeAspect="1"/>
              </p:cNvPicPr>
              <p:nvPr/>
            </p:nvPicPr>
            <p:blipFill rotWithShape="1">
              <a:blip r:embed="rId4"/>
              <a:srcRect l="47083" t="8342" r="27639" b="45943"/>
              <a:stretch/>
            </p:blipFill>
            <p:spPr>
              <a:xfrm>
                <a:off x="4593621" y="455898"/>
                <a:ext cx="3335534" cy="5937984"/>
              </a:xfrm>
              <a:prstGeom prst="rect">
                <a:avLst/>
              </a:prstGeom>
            </p:spPr>
          </p:pic>
        </p:grpSp>
        <p:sp>
          <p:nvSpPr>
            <p:cNvPr id="9" name="Oval 8"/>
            <p:cNvSpPr/>
            <p:nvPr/>
          </p:nvSpPr>
          <p:spPr>
            <a:xfrm>
              <a:off x="4229242" y="6149338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1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4202791" y="4484949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2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4208922" y="2431107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3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13" name="Oval 12"/>
            <p:cNvSpPr/>
            <p:nvPr/>
          </p:nvSpPr>
          <p:spPr>
            <a:xfrm>
              <a:off x="4230598" y="1077022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4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14" name="Oval 13"/>
            <p:cNvSpPr/>
            <p:nvPr/>
          </p:nvSpPr>
          <p:spPr>
            <a:xfrm>
              <a:off x="7559220" y="5553237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7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15" name="Oval 14"/>
            <p:cNvSpPr/>
            <p:nvPr/>
          </p:nvSpPr>
          <p:spPr>
            <a:xfrm>
              <a:off x="7571606" y="3661634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8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16" name="Oval 15"/>
            <p:cNvSpPr/>
            <p:nvPr/>
          </p:nvSpPr>
          <p:spPr>
            <a:xfrm>
              <a:off x="7576755" y="2021813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9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17" name="Oval 16"/>
            <p:cNvSpPr/>
            <p:nvPr/>
          </p:nvSpPr>
          <p:spPr>
            <a:xfrm>
              <a:off x="4622579" y="4622017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20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18" name="Oval 17"/>
            <p:cNvSpPr/>
            <p:nvPr/>
          </p:nvSpPr>
          <p:spPr>
            <a:xfrm>
              <a:off x="4436080" y="6245540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12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19" name="Oval 18"/>
            <p:cNvSpPr/>
            <p:nvPr/>
          </p:nvSpPr>
          <p:spPr>
            <a:xfrm>
              <a:off x="4485895" y="1828560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18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20" name="Oval 19"/>
            <p:cNvSpPr/>
            <p:nvPr/>
          </p:nvSpPr>
          <p:spPr>
            <a:xfrm>
              <a:off x="4074653" y="1852524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19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21" name="Oval 20"/>
            <p:cNvSpPr/>
            <p:nvPr/>
          </p:nvSpPr>
          <p:spPr>
            <a:xfrm>
              <a:off x="3442150" y="4240219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21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22" name="Oval 21"/>
            <p:cNvSpPr/>
            <p:nvPr/>
          </p:nvSpPr>
          <p:spPr>
            <a:xfrm>
              <a:off x="5003390" y="4267487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22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23" name="Oval 22"/>
            <p:cNvSpPr/>
            <p:nvPr/>
          </p:nvSpPr>
          <p:spPr>
            <a:xfrm>
              <a:off x="4993229" y="3745335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24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24" name="Oval 23"/>
            <p:cNvSpPr/>
            <p:nvPr/>
          </p:nvSpPr>
          <p:spPr>
            <a:xfrm>
              <a:off x="3431990" y="3726023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23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25" name="Oval 24"/>
            <p:cNvSpPr/>
            <p:nvPr/>
          </p:nvSpPr>
          <p:spPr>
            <a:xfrm>
              <a:off x="8492842" y="3466706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40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26" name="Oval 25"/>
            <p:cNvSpPr/>
            <p:nvPr/>
          </p:nvSpPr>
          <p:spPr>
            <a:xfrm>
              <a:off x="6317196" y="5140272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45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27" name="Oval 26"/>
            <p:cNvSpPr/>
            <p:nvPr/>
          </p:nvSpPr>
          <p:spPr>
            <a:xfrm>
              <a:off x="3837219" y="4642935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19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28" name="Oval 27"/>
            <p:cNvSpPr/>
            <p:nvPr/>
          </p:nvSpPr>
          <p:spPr>
            <a:xfrm>
              <a:off x="8755456" y="5180884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46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29" name="Oval 28"/>
            <p:cNvSpPr/>
            <p:nvPr/>
          </p:nvSpPr>
          <p:spPr>
            <a:xfrm>
              <a:off x="6610647" y="4824078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>
                  <a:solidFill>
                    <a:schemeClr val="bg1"/>
                  </a:solidFill>
                </a:rPr>
                <a:t>4</a:t>
              </a:r>
              <a:r>
                <a:rPr lang="en-AU" sz="500" dirty="0" smtClean="0">
                  <a:solidFill>
                    <a:schemeClr val="bg1"/>
                  </a:solidFill>
                </a:rPr>
                <a:t>3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30" name="Oval 29"/>
            <p:cNvSpPr/>
            <p:nvPr/>
          </p:nvSpPr>
          <p:spPr>
            <a:xfrm>
              <a:off x="7566596" y="5922339"/>
              <a:ext cx="181419" cy="166594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6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31" name="Oval 30"/>
            <p:cNvSpPr/>
            <p:nvPr/>
          </p:nvSpPr>
          <p:spPr>
            <a:xfrm>
              <a:off x="4012892" y="5306983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>
                  <a:solidFill>
                    <a:schemeClr val="bg1"/>
                  </a:solidFill>
                </a:rPr>
                <a:t>1</a:t>
              </a:r>
              <a:r>
                <a:rPr lang="en-AU" sz="500" dirty="0" smtClean="0">
                  <a:solidFill>
                    <a:schemeClr val="bg1"/>
                  </a:solidFill>
                </a:rPr>
                <a:t>7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32" name="Oval 31"/>
            <p:cNvSpPr/>
            <p:nvPr/>
          </p:nvSpPr>
          <p:spPr>
            <a:xfrm>
              <a:off x="6657907" y="3429949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>
                  <a:solidFill>
                    <a:schemeClr val="bg1"/>
                  </a:solidFill>
                </a:rPr>
                <a:t>3</a:t>
              </a:r>
              <a:r>
                <a:rPr lang="en-AU" sz="500" dirty="0" smtClean="0">
                  <a:solidFill>
                    <a:schemeClr val="bg1"/>
                  </a:solidFill>
                </a:rPr>
                <a:t>9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33" name="Oval 32"/>
            <p:cNvSpPr/>
            <p:nvPr/>
          </p:nvSpPr>
          <p:spPr>
            <a:xfrm>
              <a:off x="6542709" y="3268024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>
                  <a:solidFill>
                    <a:schemeClr val="bg1"/>
                  </a:solidFill>
                </a:rPr>
                <a:t>4</a:t>
              </a:r>
              <a:r>
                <a:rPr lang="en-AU" sz="500" dirty="0" smtClean="0">
                  <a:solidFill>
                    <a:schemeClr val="bg1"/>
                  </a:solidFill>
                </a:rPr>
                <a:t>1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34" name="Oval 33"/>
            <p:cNvSpPr/>
            <p:nvPr/>
          </p:nvSpPr>
          <p:spPr>
            <a:xfrm>
              <a:off x="8604518" y="3287910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42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35" name="Oval 34"/>
            <p:cNvSpPr/>
            <p:nvPr/>
          </p:nvSpPr>
          <p:spPr>
            <a:xfrm>
              <a:off x="4063063" y="6261184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11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36" name="Oval 35"/>
            <p:cNvSpPr/>
            <p:nvPr/>
          </p:nvSpPr>
          <p:spPr>
            <a:xfrm>
              <a:off x="7595978" y="6185010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5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37" name="Oval 36"/>
            <p:cNvSpPr/>
            <p:nvPr/>
          </p:nvSpPr>
          <p:spPr>
            <a:xfrm>
              <a:off x="4466730" y="5282380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1</a:t>
              </a:r>
              <a:r>
                <a:rPr lang="en-AU" sz="500" dirty="0">
                  <a:solidFill>
                    <a:schemeClr val="bg1"/>
                  </a:solidFill>
                </a:rPr>
                <a:t>8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38" name="Oval 37"/>
            <p:cNvSpPr/>
            <p:nvPr/>
          </p:nvSpPr>
          <p:spPr>
            <a:xfrm>
              <a:off x="6839700" y="3521072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37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39" name="Oval 38"/>
            <p:cNvSpPr/>
            <p:nvPr/>
          </p:nvSpPr>
          <p:spPr>
            <a:xfrm>
              <a:off x="8295095" y="3552749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38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40" name="Oval 39"/>
            <p:cNvSpPr/>
            <p:nvPr/>
          </p:nvSpPr>
          <p:spPr>
            <a:xfrm>
              <a:off x="8599437" y="4882464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44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41" name="Oval 40"/>
            <p:cNvSpPr/>
            <p:nvPr/>
          </p:nvSpPr>
          <p:spPr>
            <a:xfrm>
              <a:off x="6748990" y="6068375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59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42" name="Oval 41"/>
            <p:cNvSpPr/>
            <p:nvPr/>
          </p:nvSpPr>
          <p:spPr>
            <a:xfrm>
              <a:off x="8369086" y="6068375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60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43" name="Oval 42"/>
            <p:cNvSpPr/>
            <p:nvPr/>
          </p:nvSpPr>
          <p:spPr>
            <a:xfrm>
              <a:off x="7182198" y="5876396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61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44" name="Oval 43"/>
            <p:cNvSpPr/>
            <p:nvPr/>
          </p:nvSpPr>
          <p:spPr>
            <a:xfrm>
              <a:off x="7919928" y="5886889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62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45" name="Oval 44"/>
            <p:cNvSpPr/>
            <p:nvPr/>
          </p:nvSpPr>
          <p:spPr>
            <a:xfrm>
              <a:off x="7116888" y="5489720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63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46" name="Oval 45"/>
            <p:cNvSpPr/>
            <p:nvPr/>
          </p:nvSpPr>
          <p:spPr>
            <a:xfrm>
              <a:off x="7995397" y="5499880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64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47" name="Oval 46"/>
            <p:cNvSpPr/>
            <p:nvPr/>
          </p:nvSpPr>
          <p:spPr>
            <a:xfrm>
              <a:off x="7335657" y="5363129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>
                  <a:solidFill>
                    <a:schemeClr val="bg1"/>
                  </a:solidFill>
                </a:rPr>
                <a:t>6</a:t>
              </a:r>
              <a:r>
                <a:rPr lang="en-AU" sz="500" dirty="0" smtClean="0">
                  <a:solidFill>
                    <a:schemeClr val="bg1"/>
                  </a:solidFill>
                </a:rPr>
                <a:t>5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48" name="Oval 47"/>
            <p:cNvSpPr/>
            <p:nvPr/>
          </p:nvSpPr>
          <p:spPr>
            <a:xfrm>
              <a:off x="7771834" y="5361460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>
                  <a:solidFill>
                    <a:schemeClr val="bg1"/>
                  </a:solidFill>
                </a:rPr>
                <a:t>6</a:t>
              </a:r>
              <a:r>
                <a:rPr lang="en-AU" sz="500" smtClean="0">
                  <a:solidFill>
                    <a:schemeClr val="bg1"/>
                  </a:solidFill>
                </a:rPr>
                <a:t>6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49" name="Oval 48"/>
            <p:cNvSpPr/>
            <p:nvPr/>
          </p:nvSpPr>
          <p:spPr>
            <a:xfrm>
              <a:off x="7268773" y="4973586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>
                  <a:solidFill>
                    <a:schemeClr val="bg1"/>
                  </a:solidFill>
                </a:rPr>
                <a:t>6</a:t>
              </a:r>
              <a:r>
                <a:rPr lang="en-AU" sz="500" dirty="0" smtClean="0">
                  <a:solidFill>
                    <a:schemeClr val="bg1"/>
                  </a:solidFill>
                </a:rPr>
                <a:t>7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50" name="Oval 49"/>
            <p:cNvSpPr/>
            <p:nvPr/>
          </p:nvSpPr>
          <p:spPr>
            <a:xfrm>
              <a:off x="7861540" y="4976272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68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51" name="Oval 50"/>
            <p:cNvSpPr/>
            <p:nvPr/>
          </p:nvSpPr>
          <p:spPr>
            <a:xfrm>
              <a:off x="7273048" y="4592613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69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52" name="Oval 51"/>
            <p:cNvSpPr/>
            <p:nvPr/>
          </p:nvSpPr>
          <p:spPr>
            <a:xfrm>
              <a:off x="7840013" y="4570991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>
                  <a:solidFill>
                    <a:schemeClr val="bg1"/>
                  </a:solidFill>
                </a:rPr>
                <a:t>7</a:t>
              </a:r>
              <a:r>
                <a:rPr lang="en-AU" sz="500" dirty="0" smtClean="0">
                  <a:solidFill>
                    <a:schemeClr val="bg1"/>
                  </a:solidFill>
                </a:rPr>
                <a:t>0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53" name="Oval 52"/>
            <p:cNvSpPr/>
            <p:nvPr/>
          </p:nvSpPr>
          <p:spPr>
            <a:xfrm>
              <a:off x="7117028" y="4482852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71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54" name="Oval 53"/>
            <p:cNvSpPr/>
            <p:nvPr/>
          </p:nvSpPr>
          <p:spPr>
            <a:xfrm>
              <a:off x="8014184" y="4488384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72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55" name="Oval 54"/>
            <p:cNvSpPr/>
            <p:nvPr/>
          </p:nvSpPr>
          <p:spPr>
            <a:xfrm>
              <a:off x="7132128" y="3750415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73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56" name="Oval 55"/>
            <p:cNvSpPr/>
            <p:nvPr/>
          </p:nvSpPr>
          <p:spPr>
            <a:xfrm>
              <a:off x="8015717" y="3750415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74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57" name="Oval 56"/>
            <p:cNvSpPr/>
            <p:nvPr/>
          </p:nvSpPr>
          <p:spPr>
            <a:xfrm>
              <a:off x="7306550" y="3422447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75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58" name="Oval 57"/>
            <p:cNvSpPr/>
            <p:nvPr/>
          </p:nvSpPr>
          <p:spPr>
            <a:xfrm>
              <a:off x="7866302" y="3390083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76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59" name="Oval 58"/>
            <p:cNvSpPr/>
            <p:nvPr/>
          </p:nvSpPr>
          <p:spPr>
            <a:xfrm>
              <a:off x="7338569" y="2205836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77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60" name="Oval 59"/>
            <p:cNvSpPr/>
            <p:nvPr/>
          </p:nvSpPr>
          <p:spPr>
            <a:xfrm>
              <a:off x="7808898" y="2200756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78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61" name="Oval 60"/>
            <p:cNvSpPr/>
            <p:nvPr/>
          </p:nvSpPr>
          <p:spPr>
            <a:xfrm>
              <a:off x="7376761" y="1698694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79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62" name="Oval 61"/>
            <p:cNvSpPr/>
            <p:nvPr/>
          </p:nvSpPr>
          <p:spPr>
            <a:xfrm>
              <a:off x="7789225" y="1778280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80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63" name="Oval 62"/>
            <p:cNvSpPr/>
            <p:nvPr/>
          </p:nvSpPr>
          <p:spPr>
            <a:xfrm>
              <a:off x="7503600" y="1108270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81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64" name="Oval 63"/>
            <p:cNvSpPr/>
            <p:nvPr/>
          </p:nvSpPr>
          <p:spPr>
            <a:xfrm>
              <a:off x="7686687" y="1116050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82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7" name="Group 66"/>
          <p:cNvGrpSpPr/>
          <p:nvPr/>
        </p:nvGrpSpPr>
        <p:grpSpPr>
          <a:xfrm>
            <a:off x="9004452" y="4627413"/>
            <a:ext cx="2648190" cy="1693909"/>
            <a:chOff x="1509427" y="68826"/>
            <a:chExt cx="9496574" cy="6468762"/>
          </a:xfrm>
        </p:grpSpPr>
        <p:grpSp>
          <p:nvGrpSpPr>
            <p:cNvPr id="68" name="Group 67"/>
            <p:cNvGrpSpPr/>
            <p:nvPr/>
          </p:nvGrpSpPr>
          <p:grpSpPr>
            <a:xfrm>
              <a:off x="1509427" y="68826"/>
              <a:ext cx="9496574" cy="6468762"/>
              <a:chOff x="7929154" y="-211289"/>
              <a:chExt cx="9496574" cy="6468762"/>
            </a:xfrm>
          </p:grpSpPr>
          <p:pic>
            <p:nvPicPr>
              <p:cNvPr id="135" name="Picture 134"/>
              <p:cNvPicPr>
                <a:picLocks noChangeAspect="1"/>
              </p:cNvPicPr>
              <p:nvPr/>
            </p:nvPicPr>
            <p:blipFill rotWithShape="1">
              <a:blip r:embed="rId5"/>
              <a:srcRect l="49094" t="17238" r="29812" b="65320"/>
              <a:stretch/>
            </p:blipFill>
            <p:spPr>
              <a:xfrm>
                <a:off x="7929154" y="2573308"/>
                <a:ext cx="4523937" cy="3682243"/>
              </a:xfrm>
              <a:prstGeom prst="rect">
                <a:avLst/>
              </a:prstGeom>
            </p:spPr>
          </p:pic>
          <p:pic>
            <p:nvPicPr>
              <p:cNvPr id="136" name="Picture 135"/>
              <p:cNvPicPr>
                <a:picLocks noChangeAspect="1"/>
              </p:cNvPicPr>
              <p:nvPr/>
            </p:nvPicPr>
            <p:blipFill rotWithShape="1">
              <a:blip r:embed="rId6"/>
              <a:srcRect l="35969" t="17714" r="20250" b="67429"/>
              <a:stretch/>
            </p:blipFill>
            <p:spPr>
              <a:xfrm>
                <a:off x="7929154" y="-211289"/>
                <a:ext cx="9496565" cy="3172301"/>
              </a:xfrm>
              <a:prstGeom prst="rect">
                <a:avLst/>
              </a:prstGeom>
            </p:spPr>
          </p:pic>
          <p:pic>
            <p:nvPicPr>
              <p:cNvPr id="137" name="Picture 136"/>
              <p:cNvPicPr>
                <a:picLocks noChangeAspect="1"/>
              </p:cNvPicPr>
              <p:nvPr/>
            </p:nvPicPr>
            <p:blipFill rotWithShape="1">
              <a:blip r:embed="rId7"/>
              <a:srcRect l="46656" t="16572" r="24469" b="64285"/>
              <a:stretch/>
            </p:blipFill>
            <p:spPr>
              <a:xfrm>
                <a:off x="12374434" y="2961012"/>
                <a:ext cx="5051294" cy="3296461"/>
              </a:xfrm>
              <a:prstGeom prst="rect">
                <a:avLst/>
              </a:prstGeom>
            </p:spPr>
          </p:pic>
        </p:grpSp>
        <p:sp>
          <p:nvSpPr>
            <p:cNvPr id="69" name="Oval 68"/>
            <p:cNvSpPr/>
            <p:nvPr/>
          </p:nvSpPr>
          <p:spPr>
            <a:xfrm>
              <a:off x="8471141" y="4472939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5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70" name="Oval 69"/>
            <p:cNvSpPr/>
            <p:nvPr/>
          </p:nvSpPr>
          <p:spPr>
            <a:xfrm>
              <a:off x="3646375" y="4945378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1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71" name="Oval 70"/>
            <p:cNvSpPr/>
            <p:nvPr/>
          </p:nvSpPr>
          <p:spPr>
            <a:xfrm>
              <a:off x="3586728" y="3915989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2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72" name="Oval 71"/>
            <p:cNvSpPr/>
            <p:nvPr/>
          </p:nvSpPr>
          <p:spPr>
            <a:xfrm>
              <a:off x="8480354" y="3488420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4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73" name="Oval 72"/>
            <p:cNvSpPr/>
            <p:nvPr/>
          </p:nvSpPr>
          <p:spPr>
            <a:xfrm>
              <a:off x="8495594" y="5962979"/>
              <a:ext cx="181419" cy="166594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6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74" name="Oval 73"/>
            <p:cNvSpPr/>
            <p:nvPr/>
          </p:nvSpPr>
          <p:spPr>
            <a:xfrm>
              <a:off x="3665445" y="6075943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>
              <a:noAutofit/>
            </a:bodyPr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10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75" name="Oval 74"/>
            <p:cNvSpPr/>
            <p:nvPr/>
          </p:nvSpPr>
          <p:spPr>
            <a:xfrm>
              <a:off x="3311361" y="5021523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11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76" name="Oval 75"/>
            <p:cNvSpPr/>
            <p:nvPr/>
          </p:nvSpPr>
          <p:spPr>
            <a:xfrm>
              <a:off x="4040548" y="5036708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12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77" name="Oval 76"/>
            <p:cNvSpPr/>
            <p:nvPr/>
          </p:nvSpPr>
          <p:spPr>
            <a:xfrm>
              <a:off x="3154092" y="5808669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13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78" name="Oval 77"/>
            <p:cNvSpPr/>
            <p:nvPr/>
          </p:nvSpPr>
          <p:spPr>
            <a:xfrm>
              <a:off x="10423572" y="2272989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13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79" name="Oval 78"/>
            <p:cNvSpPr/>
            <p:nvPr/>
          </p:nvSpPr>
          <p:spPr>
            <a:xfrm>
              <a:off x="4166817" y="5808668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14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80" name="Oval 79"/>
            <p:cNvSpPr/>
            <p:nvPr/>
          </p:nvSpPr>
          <p:spPr>
            <a:xfrm>
              <a:off x="10423571" y="2441270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14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81" name="Oval 80"/>
            <p:cNvSpPr/>
            <p:nvPr/>
          </p:nvSpPr>
          <p:spPr>
            <a:xfrm>
              <a:off x="9974242" y="2272988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15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82" name="Oval 81"/>
            <p:cNvSpPr/>
            <p:nvPr/>
          </p:nvSpPr>
          <p:spPr>
            <a:xfrm>
              <a:off x="9974241" y="2433345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16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83" name="Oval 82"/>
            <p:cNvSpPr/>
            <p:nvPr/>
          </p:nvSpPr>
          <p:spPr>
            <a:xfrm>
              <a:off x="3266588" y="4332284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>
                  <a:solidFill>
                    <a:schemeClr val="bg1"/>
                  </a:solidFill>
                </a:rPr>
                <a:t>1</a:t>
              </a:r>
              <a:r>
                <a:rPr lang="en-AU" sz="500" dirty="0" smtClean="0">
                  <a:solidFill>
                    <a:schemeClr val="bg1"/>
                  </a:solidFill>
                </a:rPr>
                <a:t>7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84" name="Oval 83"/>
            <p:cNvSpPr/>
            <p:nvPr/>
          </p:nvSpPr>
          <p:spPr>
            <a:xfrm>
              <a:off x="4006238" y="4311964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1</a:t>
              </a:r>
              <a:r>
                <a:rPr lang="en-AU" sz="500" dirty="0">
                  <a:solidFill>
                    <a:schemeClr val="bg1"/>
                  </a:solidFill>
                </a:rPr>
                <a:t>8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85" name="Oval 84"/>
            <p:cNvSpPr/>
            <p:nvPr/>
          </p:nvSpPr>
          <p:spPr>
            <a:xfrm>
              <a:off x="3044529" y="4022032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19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86" name="Oval 85"/>
            <p:cNvSpPr/>
            <p:nvPr/>
          </p:nvSpPr>
          <p:spPr>
            <a:xfrm>
              <a:off x="4182868" y="4002031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20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87" name="Oval 86"/>
            <p:cNvSpPr/>
            <p:nvPr/>
          </p:nvSpPr>
          <p:spPr>
            <a:xfrm>
              <a:off x="7074350" y="917899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21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88" name="Oval 87"/>
            <p:cNvSpPr/>
            <p:nvPr/>
          </p:nvSpPr>
          <p:spPr>
            <a:xfrm>
              <a:off x="7074349" y="1097108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22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89" name="Oval 88"/>
            <p:cNvSpPr/>
            <p:nvPr/>
          </p:nvSpPr>
          <p:spPr>
            <a:xfrm>
              <a:off x="6718750" y="935183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23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90" name="Oval 89"/>
            <p:cNvSpPr/>
            <p:nvPr/>
          </p:nvSpPr>
          <p:spPr>
            <a:xfrm>
              <a:off x="6715131" y="1102188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24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91" name="Oval 90"/>
            <p:cNvSpPr/>
            <p:nvPr/>
          </p:nvSpPr>
          <p:spPr>
            <a:xfrm>
              <a:off x="9401980" y="2347302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>
                  <a:solidFill>
                    <a:schemeClr val="bg1"/>
                  </a:solidFill>
                </a:rPr>
                <a:t>2</a:t>
              </a:r>
              <a:r>
                <a:rPr lang="en-AU" sz="500" dirty="0" smtClean="0">
                  <a:solidFill>
                    <a:schemeClr val="bg1"/>
                  </a:solidFill>
                </a:rPr>
                <a:t>5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92" name="Oval 91"/>
            <p:cNvSpPr/>
            <p:nvPr/>
          </p:nvSpPr>
          <p:spPr>
            <a:xfrm>
              <a:off x="9401980" y="2514394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26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93" name="Oval 92"/>
            <p:cNvSpPr/>
            <p:nvPr/>
          </p:nvSpPr>
          <p:spPr>
            <a:xfrm>
              <a:off x="8485433" y="2489252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>
                  <a:solidFill>
                    <a:schemeClr val="bg1"/>
                  </a:solidFill>
                </a:rPr>
                <a:t>2</a:t>
              </a:r>
              <a:r>
                <a:rPr lang="en-AU" sz="500" dirty="0" smtClean="0">
                  <a:solidFill>
                    <a:schemeClr val="bg1"/>
                  </a:solidFill>
                </a:rPr>
                <a:t>7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94" name="Oval 93"/>
            <p:cNvSpPr/>
            <p:nvPr/>
          </p:nvSpPr>
          <p:spPr>
            <a:xfrm>
              <a:off x="8486754" y="2659364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>
                  <a:solidFill>
                    <a:schemeClr val="bg1"/>
                  </a:solidFill>
                </a:rPr>
                <a:t>2</a:t>
              </a:r>
              <a:r>
                <a:rPr lang="en-AU" sz="500" dirty="0" smtClean="0">
                  <a:solidFill>
                    <a:schemeClr val="bg1"/>
                  </a:solidFill>
                </a:rPr>
                <a:t>8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95" name="Oval 94"/>
            <p:cNvSpPr/>
            <p:nvPr/>
          </p:nvSpPr>
          <p:spPr>
            <a:xfrm>
              <a:off x="8123832" y="2301824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>
                  <a:solidFill>
                    <a:schemeClr val="bg1"/>
                  </a:solidFill>
                </a:rPr>
                <a:t>2</a:t>
              </a:r>
              <a:r>
                <a:rPr lang="en-AU" sz="500" dirty="0" smtClean="0">
                  <a:solidFill>
                    <a:schemeClr val="bg1"/>
                  </a:solidFill>
                </a:rPr>
                <a:t>9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96" name="Oval 95"/>
            <p:cNvSpPr/>
            <p:nvPr/>
          </p:nvSpPr>
          <p:spPr>
            <a:xfrm>
              <a:off x="2505352" y="5415864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>
                  <a:solidFill>
                    <a:schemeClr val="bg1"/>
                  </a:solidFill>
                </a:rPr>
                <a:t>2</a:t>
              </a:r>
              <a:r>
                <a:rPr lang="en-AU" sz="500" dirty="0" smtClean="0">
                  <a:solidFill>
                    <a:schemeClr val="bg1"/>
                  </a:solidFill>
                </a:rPr>
                <a:t>9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97" name="Oval 96"/>
            <p:cNvSpPr/>
            <p:nvPr/>
          </p:nvSpPr>
          <p:spPr>
            <a:xfrm>
              <a:off x="7927173" y="1986580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>
                  <a:solidFill>
                    <a:schemeClr val="bg1"/>
                  </a:solidFill>
                </a:rPr>
                <a:t>3</a:t>
              </a:r>
              <a:r>
                <a:rPr lang="en-AU" sz="500" dirty="0" smtClean="0">
                  <a:solidFill>
                    <a:schemeClr val="bg1"/>
                  </a:solidFill>
                </a:rPr>
                <a:t>0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98" name="Oval 97"/>
            <p:cNvSpPr/>
            <p:nvPr/>
          </p:nvSpPr>
          <p:spPr>
            <a:xfrm>
              <a:off x="2337937" y="5083874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>
                  <a:solidFill>
                    <a:schemeClr val="bg1"/>
                  </a:solidFill>
                </a:rPr>
                <a:t>3</a:t>
              </a:r>
              <a:r>
                <a:rPr lang="en-AU" sz="500" dirty="0" smtClean="0">
                  <a:solidFill>
                    <a:schemeClr val="bg1"/>
                  </a:solidFill>
                </a:rPr>
                <a:t>0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99" name="Oval 98"/>
            <p:cNvSpPr/>
            <p:nvPr/>
          </p:nvSpPr>
          <p:spPr>
            <a:xfrm>
              <a:off x="8123832" y="2463851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31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100" name="Oval 99"/>
            <p:cNvSpPr/>
            <p:nvPr/>
          </p:nvSpPr>
          <p:spPr>
            <a:xfrm>
              <a:off x="4753761" y="5405704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31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101" name="Oval 100"/>
            <p:cNvSpPr/>
            <p:nvPr/>
          </p:nvSpPr>
          <p:spPr>
            <a:xfrm>
              <a:off x="7927173" y="2154897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>
                  <a:solidFill>
                    <a:schemeClr val="bg1"/>
                  </a:solidFill>
                </a:rPr>
                <a:t>3</a:t>
              </a:r>
              <a:r>
                <a:rPr lang="en-AU" sz="500" dirty="0" smtClean="0">
                  <a:solidFill>
                    <a:schemeClr val="bg1"/>
                  </a:solidFill>
                </a:rPr>
                <a:t>2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102" name="Oval 101"/>
            <p:cNvSpPr/>
            <p:nvPr/>
          </p:nvSpPr>
          <p:spPr>
            <a:xfrm>
              <a:off x="4935180" y="5073713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>
                  <a:solidFill>
                    <a:schemeClr val="bg1"/>
                  </a:solidFill>
                </a:rPr>
                <a:t>3</a:t>
              </a:r>
              <a:r>
                <a:rPr lang="en-AU" sz="500" dirty="0" smtClean="0">
                  <a:solidFill>
                    <a:schemeClr val="bg1"/>
                  </a:solidFill>
                </a:rPr>
                <a:t>2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103" name="Oval 102"/>
            <p:cNvSpPr/>
            <p:nvPr/>
          </p:nvSpPr>
          <p:spPr>
            <a:xfrm>
              <a:off x="7611451" y="1691031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>
                  <a:solidFill>
                    <a:schemeClr val="bg1"/>
                  </a:solidFill>
                </a:rPr>
                <a:t>3</a:t>
              </a:r>
              <a:r>
                <a:rPr lang="en-AU" sz="500" dirty="0" smtClean="0">
                  <a:solidFill>
                    <a:schemeClr val="bg1"/>
                  </a:solidFill>
                </a:rPr>
                <a:t>3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104" name="Oval 103"/>
            <p:cNvSpPr/>
            <p:nvPr/>
          </p:nvSpPr>
          <p:spPr>
            <a:xfrm>
              <a:off x="7316811" y="1644816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3</a:t>
              </a:r>
              <a:r>
                <a:rPr lang="en-AU" sz="500" dirty="0">
                  <a:solidFill>
                    <a:schemeClr val="bg1"/>
                  </a:solidFill>
                </a:rPr>
                <a:t>4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105" name="Oval 104"/>
            <p:cNvSpPr/>
            <p:nvPr/>
          </p:nvSpPr>
          <p:spPr>
            <a:xfrm>
              <a:off x="7611451" y="1847342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35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106" name="Oval 105"/>
            <p:cNvSpPr/>
            <p:nvPr/>
          </p:nvSpPr>
          <p:spPr>
            <a:xfrm>
              <a:off x="7316811" y="1801661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36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107" name="Oval 106"/>
            <p:cNvSpPr/>
            <p:nvPr/>
          </p:nvSpPr>
          <p:spPr>
            <a:xfrm>
              <a:off x="6602760" y="2659364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37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108" name="Oval 107"/>
            <p:cNvSpPr/>
            <p:nvPr/>
          </p:nvSpPr>
          <p:spPr>
            <a:xfrm>
              <a:off x="6602759" y="2821881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38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109" name="Oval 108"/>
            <p:cNvSpPr/>
            <p:nvPr/>
          </p:nvSpPr>
          <p:spPr>
            <a:xfrm>
              <a:off x="7045133" y="2624014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>
                  <a:solidFill>
                    <a:schemeClr val="bg1"/>
                  </a:solidFill>
                </a:rPr>
                <a:t>4</a:t>
              </a:r>
              <a:r>
                <a:rPr lang="en-AU" sz="500" dirty="0" smtClean="0">
                  <a:solidFill>
                    <a:schemeClr val="bg1"/>
                  </a:solidFill>
                </a:rPr>
                <a:t>1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110" name="Oval 109"/>
            <p:cNvSpPr/>
            <p:nvPr/>
          </p:nvSpPr>
          <p:spPr>
            <a:xfrm>
              <a:off x="7045124" y="2779147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4</a:t>
              </a:r>
              <a:r>
                <a:rPr lang="en-AU" sz="500" dirty="0">
                  <a:solidFill>
                    <a:schemeClr val="bg1"/>
                  </a:solidFill>
                </a:rPr>
                <a:t>2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111" name="Oval 110"/>
            <p:cNvSpPr/>
            <p:nvPr/>
          </p:nvSpPr>
          <p:spPr>
            <a:xfrm>
              <a:off x="2141472" y="5552134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>
                  <a:solidFill>
                    <a:schemeClr val="bg1"/>
                  </a:solidFill>
                </a:rPr>
                <a:t>4</a:t>
              </a:r>
              <a:r>
                <a:rPr lang="en-AU" sz="500" dirty="0" smtClean="0">
                  <a:solidFill>
                    <a:schemeClr val="bg1"/>
                  </a:solidFill>
                </a:rPr>
                <a:t>1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112" name="Oval 111"/>
            <p:cNvSpPr/>
            <p:nvPr/>
          </p:nvSpPr>
          <p:spPr>
            <a:xfrm>
              <a:off x="5128681" y="5567373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42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113" name="Oval 112"/>
            <p:cNvSpPr/>
            <p:nvPr/>
          </p:nvSpPr>
          <p:spPr>
            <a:xfrm>
              <a:off x="3670524" y="2526901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smtClean="0">
                  <a:solidFill>
                    <a:schemeClr val="bg1"/>
                  </a:solidFill>
                </a:rPr>
                <a:t>45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114" name="Oval 113"/>
            <p:cNvSpPr/>
            <p:nvPr/>
          </p:nvSpPr>
          <p:spPr>
            <a:xfrm>
              <a:off x="3666749" y="2694606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46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115" name="Oval 114"/>
            <p:cNvSpPr/>
            <p:nvPr/>
          </p:nvSpPr>
          <p:spPr>
            <a:xfrm>
              <a:off x="3184788" y="2112838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47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116" name="Oval 115"/>
            <p:cNvSpPr/>
            <p:nvPr/>
          </p:nvSpPr>
          <p:spPr>
            <a:xfrm>
              <a:off x="2763148" y="2031875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48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117" name="Oval 116"/>
            <p:cNvSpPr/>
            <p:nvPr/>
          </p:nvSpPr>
          <p:spPr>
            <a:xfrm>
              <a:off x="3184788" y="2275212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49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118" name="Oval 117"/>
            <p:cNvSpPr/>
            <p:nvPr/>
          </p:nvSpPr>
          <p:spPr>
            <a:xfrm>
              <a:off x="2763148" y="2198013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50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119" name="Oval 118"/>
            <p:cNvSpPr/>
            <p:nvPr/>
          </p:nvSpPr>
          <p:spPr>
            <a:xfrm>
              <a:off x="2593443" y="2367546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>
                  <a:solidFill>
                    <a:schemeClr val="bg1"/>
                  </a:solidFill>
                </a:rPr>
                <a:t>5</a:t>
              </a:r>
              <a:r>
                <a:rPr lang="en-AU" sz="500" dirty="0" smtClean="0">
                  <a:solidFill>
                    <a:schemeClr val="bg1"/>
                  </a:solidFill>
                </a:rPr>
                <a:t>1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120" name="Oval 119"/>
            <p:cNvSpPr/>
            <p:nvPr/>
          </p:nvSpPr>
          <p:spPr>
            <a:xfrm>
              <a:off x="10534600" y="5607881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51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121" name="Oval 120"/>
            <p:cNvSpPr/>
            <p:nvPr/>
          </p:nvSpPr>
          <p:spPr>
            <a:xfrm>
              <a:off x="2597009" y="2529836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52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122" name="Oval 121"/>
            <p:cNvSpPr/>
            <p:nvPr/>
          </p:nvSpPr>
          <p:spPr>
            <a:xfrm>
              <a:off x="6456021" y="5561573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52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123" name="Oval 122"/>
            <p:cNvSpPr/>
            <p:nvPr/>
          </p:nvSpPr>
          <p:spPr>
            <a:xfrm>
              <a:off x="10095580" y="4694505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53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124" name="Oval 123"/>
            <p:cNvSpPr/>
            <p:nvPr/>
          </p:nvSpPr>
          <p:spPr>
            <a:xfrm>
              <a:off x="2201112" y="1582418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53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125" name="Oval 124"/>
            <p:cNvSpPr/>
            <p:nvPr/>
          </p:nvSpPr>
          <p:spPr>
            <a:xfrm>
              <a:off x="2201111" y="1739460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54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126" name="Oval 125"/>
            <p:cNvSpPr/>
            <p:nvPr/>
          </p:nvSpPr>
          <p:spPr>
            <a:xfrm>
              <a:off x="6936637" y="4722236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54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127" name="Oval 126"/>
            <p:cNvSpPr/>
            <p:nvPr/>
          </p:nvSpPr>
          <p:spPr>
            <a:xfrm>
              <a:off x="9497769" y="5113598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55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128" name="Oval 127"/>
            <p:cNvSpPr/>
            <p:nvPr/>
          </p:nvSpPr>
          <p:spPr>
            <a:xfrm>
              <a:off x="7417730" y="5160709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56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129" name="Oval 128"/>
            <p:cNvSpPr/>
            <p:nvPr/>
          </p:nvSpPr>
          <p:spPr>
            <a:xfrm>
              <a:off x="9560913" y="4684345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57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130" name="Oval 129"/>
            <p:cNvSpPr/>
            <p:nvPr/>
          </p:nvSpPr>
          <p:spPr>
            <a:xfrm>
              <a:off x="7306217" y="4760227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58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131" name="Oval 130"/>
            <p:cNvSpPr/>
            <p:nvPr/>
          </p:nvSpPr>
          <p:spPr>
            <a:xfrm>
              <a:off x="9848068" y="6020876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59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132" name="Oval 131"/>
            <p:cNvSpPr/>
            <p:nvPr/>
          </p:nvSpPr>
          <p:spPr>
            <a:xfrm>
              <a:off x="2343017" y="2748633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59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133" name="Oval 132"/>
            <p:cNvSpPr/>
            <p:nvPr/>
          </p:nvSpPr>
          <p:spPr>
            <a:xfrm>
              <a:off x="7124815" y="6015490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60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  <p:sp>
          <p:nvSpPr>
            <p:cNvPr id="134" name="Oval 133"/>
            <p:cNvSpPr/>
            <p:nvPr/>
          </p:nvSpPr>
          <p:spPr>
            <a:xfrm>
              <a:off x="2340315" y="2920752"/>
              <a:ext cx="181419" cy="161925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AU" sz="500" dirty="0" smtClean="0">
                  <a:solidFill>
                    <a:schemeClr val="bg1"/>
                  </a:solidFill>
                </a:rPr>
                <a:t>60</a:t>
              </a:r>
              <a:endParaRPr lang="en-AU" sz="105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34265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70642" y="0"/>
            <a:ext cx="12244927" cy="6780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26841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672" y="411520"/>
            <a:ext cx="11032873" cy="6109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442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654" y="498147"/>
            <a:ext cx="10136089" cy="561246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331920" y="6196913"/>
            <a:ext cx="787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/>
              <a:t>PCA on all specimens, including unknown sex and dubious population identity </a:t>
            </a:r>
            <a:endParaRPr lang="en-AU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36307" t="4696" r="34845" b="18951"/>
          <a:stretch/>
        </p:blipFill>
        <p:spPr>
          <a:xfrm>
            <a:off x="10628032" y="4591594"/>
            <a:ext cx="1563968" cy="226640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2488" y="4186650"/>
            <a:ext cx="1213512" cy="201026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6" y="0"/>
            <a:ext cx="1295400" cy="206153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8276" y="55304"/>
            <a:ext cx="1205972" cy="1950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465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486" y="1071154"/>
            <a:ext cx="9530954" cy="527739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211976" y="4040711"/>
            <a:ext cx="2742958" cy="18158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AU" sz="1400" dirty="0" smtClean="0"/>
              <a:t>Sex as a predictor of size variation</a:t>
            </a:r>
          </a:p>
          <a:p>
            <a:endParaRPr lang="en-AU" sz="1400" dirty="0"/>
          </a:p>
          <a:p>
            <a:r>
              <a:rPr lang="en-AU" sz="1400" dirty="0" smtClean="0"/>
              <a:t>Adj. R</a:t>
            </a:r>
            <a:r>
              <a:rPr lang="en-AU" sz="1400" baseline="30000" dirty="0" smtClean="0"/>
              <a:t>2</a:t>
            </a:r>
            <a:r>
              <a:rPr lang="en-AU" sz="1400" dirty="0" smtClean="0"/>
              <a:t> = 0.355</a:t>
            </a:r>
          </a:p>
          <a:p>
            <a:r>
              <a:rPr lang="en-AU" sz="1400" dirty="0" smtClean="0"/>
              <a:t>F</a:t>
            </a:r>
            <a:r>
              <a:rPr lang="en-AU" sz="1400" baseline="-25000" dirty="0" smtClean="0"/>
              <a:t>1,157</a:t>
            </a:r>
            <a:r>
              <a:rPr lang="en-AU" sz="1400" dirty="0" smtClean="0"/>
              <a:t> = 87.92</a:t>
            </a:r>
          </a:p>
          <a:p>
            <a:r>
              <a:rPr lang="en-AU" sz="1400" dirty="0" smtClean="0"/>
              <a:t>p &lt; 0.001</a:t>
            </a:r>
          </a:p>
          <a:p>
            <a:endParaRPr lang="en-AU" sz="1400" dirty="0" smtClean="0"/>
          </a:p>
          <a:p>
            <a:endParaRPr lang="en-AU" sz="1400" dirty="0" smtClean="0"/>
          </a:p>
          <a:p>
            <a:endParaRPr lang="en-AU" sz="1400" dirty="0"/>
          </a:p>
        </p:txBody>
      </p:sp>
    </p:spTree>
    <p:extLst>
      <p:ext uri="{BB962C8B-B14F-4D97-AF65-F5344CB8AC3E}">
        <p14:creationId xmlns:p14="http://schemas.microsoft.com/office/powerpoint/2010/main" val="3348825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293948" y="5608450"/>
            <a:ext cx="40803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/>
              <a:t>PCA on all specimens, labelling only sex</a:t>
            </a:r>
            <a:endParaRPr lang="en-AU" dirty="0"/>
          </a:p>
        </p:txBody>
      </p:sp>
      <p:sp>
        <p:nvSpPr>
          <p:cNvPr id="6" name="TextBox 5"/>
          <p:cNvSpPr txBox="1"/>
          <p:nvPr/>
        </p:nvSpPr>
        <p:spPr>
          <a:xfrm>
            <a:off x="8889032" y="652957"/>
            <a:ext cx="2886891" cy="504753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AU" sz="1400" dirty="0" smtClean="0"/>
              <a:t>Procrustes ANOVAs</a:t>
            </a:r>
          </a:p>
          <a:p>
            <a:endParaRPr lang="en-AU" sz="1400" dirty="0" smtClean="0"/>
          </a:p>
          <a:p>
            <a:r>
              <a:rPr lang="en-AU" sz="1400" dirty="0" smtClean="0"/>
              <a:t>Are sexes different in shape?</a:t>
            </a:r>
          </a:p>
          <a:p>
            <a:r>
              <a:rPr lang="en-AU" sz="1400" dirty="0" smtClean="0"/>
              <a:t>(</a:t>
            </a:r>
            <a:r>
              <a:rPr lang="en-AU" sz="1400" dirty="0" err="1" smtClean="0"/>
              <a:t>shape~sex</a:t>
            </a:r>
            <a:r>
              <a:rPr lang="en-AU" sz="1400" dirty="0" smtClean="0"/>
              <a:t>)</a:t>
            </a:r>
          </a:p>
          <a:p>
            <a:endParaRPr lang="en-AU" sz="1400" dirty="0" smtClean="0"/>
          </a:p>
          <a:p>
            <a:r>
              <a:rPr lang="en-AU" sz="1400" dirty="0" smtClean="0"/>
              <a:t>R</a:t>
            </a:r>
            <a:r>
              <a:rPr lang="en-AU" sz="1400" baseline="30000" dirty="0" smtClean="0"/>
              <a:t>2</a:t>
            </a:r>
            <a:r>
              <a:rPr lang="en-AU" sz="1400" dirty="0" smtClean="0"/>
              <a:t> = 0.038</a:t>
            </a:r>
          </a:p>
          <a:p>
            <a:r>
              <a:rPr lang="en-AU" sz="1400" dirty="0" smtClean="0"/>
              <a:t>F</a:t>
            </a:r>
            <a:r>
              <a:rPr lang="en-AU" sz="1400" baseline="-25000" dirty="0" smtClean="0"/>
              <a:t>1, 157</a:t>
            </a:r>
            <a:r>
              <a:rPr lang="en-AU" sz="1400" dirty="0" smtClean="0"/>
              <a:t> = 6.197</a:t>
            </a:r>
          </a:p>
          <a:p>
            <a:r>
              <a:rPr lang="en-AU" sz="1400" dirty="0"/>
              <a:t>p</a:t>
            </a:r>
            <a:r>
              <a:rPr lang="en-AU" sz="1400" dirty="0" smtClean="0"/>
              <a:t> = 0.001</a:t>
            </a:r>
          </a:p>
          <a:p>
            <a:endParaRPr lang="en-AU" sz="1400" dirty="0"/>
          </a:p>
          <a:p>
            <a:r>
              <a:rPr lang="en-AU" sz="1400" dirty="0" smtClean="0"/>
              <a:t>Do they have unique </a:t>
            </a:r>
            <a:r>
              <a:rPr lang="en-AU" sz="1400" dirty="0" err="1" smtClean="0"/>
              <a:t>allometries</a:t>
            </a:r>
            <a:r>
              <a:rPr lang="en-AU" sz="1400" dirty="0" smtClean="0"/>
              <a:t>? (</a:t>
            </a:r>
            <a:r>
              <a:rPr lang="en-AU" sz="1400" dirty="0" err="1" smtClean="0"/>
              <a:t>shape~size</a:t>
            </a:r>
            <a:r>
              <a:rPr lang="en-AU" sz="1400" dirty="0" smtClean="0"/>
              <a:t>*sex)</a:t>
            </a:r>
          </a:p>
          <a:p>
            <a:endParaRPr lang="en-AU" sz="1400" dirty="0" smtClean="0"/>
          </a:p>
          <a:p>
            <a:r>
              <a:rPr lang="en-AU" sz="1400" dirty="0" smtClean="0"/>
              <a:t>R</a:t>
            </a:r>
            <a:r>
              <a:rPr lang="en-AU" sz="1400" baseline="30000" dirty="0" smtClean="0"/>
              <a:t>2</a:t>
            </a:r>
            <a:r>
              <a:rPr lang="en-AU" sz="1400" dirty="0" smtClean="0"/>
              <a:t> = 0.005</a:t>
            </a:r>
          </a:p>
          <a:p>
            <a:r>
              <a:rPr lang="en-AU" sz="1400" dirty="0" smtClean="0"/>
              <a:t>F</a:t>
            </a:r>
            <a:r>
              <a:rPr lang="en-AU" sz="1400" baseline="-25000" dirty="0" smtClean="0"/>
              <a:t>1, 155 </a:t>
            </a:r>
            <a:r>
              <a:rPr lang="en-AU" sz="1400" dirty="0" smtClean="0"/>
              <a:t>= 0.919</a:t>
            </a:r>
          </a:p>
          <a:p>
            <a:r>
              <a:rPr lang="en-AU" sz="1400" dirty="0" smtClean="0"/>
              <a:t>p = 0.556</a:t>
            </a:r>
            <a:endParaRPr lang="en-AU" sz="1400" dirty="0"/>
          </a:p>
          <a:p>
            <a:endParaRPr lang="en-AU" sz="1400" dirty="0" smtClean="0"/>
          </a:p>
          <a:p>
            <a:r>
              <a:rPr lang="en-AU" sz="1400" dirty="0" smtClean="0"/>
              <a:t>Adjusting for size, are sexes different in shape? (</a:t>
            </a:r>
            <a:r>
              <a:rPr lang="en-AU" sz="1400" dirty="0" err="1" smtClean="0"/>
              <a:t>shape~size+sex</a:t>
            </a:r>
            <a:r>
              <a:rPr lang="en-AU" sz="1400" dirty="0" smtClean="0"/>
              <a:t>)</a:t>
            </a:r>
          </a:p>
          <a:p>
            <a:endParaRPr lang="en-AU" sz="1400" dirty="0" smtClean="0"/>
          </a:p>
          <a:p>
            <a:r>
              <a:rPr lang="en-AU" sz="1400" dirty="0" smtClean="0"/>
              <a:t>R</a:t>
            </a:r>
            <a:r>
              <a:rPr lang="en-AU" sz="1400" baseline="30000" dirty="0" smtClean="0"/>
              <a:t>2</a:t>
            </a:r>
            <a:r>
              <a:rPr lang="en-AU" sz="1400" dirty="0" smtClean="0"/>
              <a:t> = 0.014</a:t>
            </a:r>
          </a:p>
          <a:p>
            <a:r>
              <a:rPr lang="en-AU" sz="1400" dirty="0" smtClean="0"/>
              <a:t>F</a:t>
            </a:r>
            <a:r>
              <a:rPr lang="en-AU" sz="1400" baseline="-25000" dirty="0" smtClean="0"/>
              <a:t>1, 156</a:t>
            </a:r>
            <a:r>
              <a:rPr lang="en-AU" sz="1400" dirty="0" smtClean="0"/>
              <a:t> = 2.451</a:t>
            </a:r>
          </a:p>
          <a:p>
            <a:r>
              <a:rPr lang="en-AU" sz="1400" dirty="0" smtClean="0"/>
              <a:t>p = 0.003</a:t>
            </a:r>
          </a:p>
          <a:p>
            <a:endParaRPr lang="en-AU" sz="1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94" y="923891"/>
            <a:ext cx="8460297" cy="4684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373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302" y="452437"/>
            <a:ext cx="6231659" cy="345053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662962" y="952129"/>
            <a:ext cx="1295705" cy="18158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AU" sz="1400" dirty="0" smtClean="0"/>
              <a:t>Procrustes ANOVA allometry (</a:t>
            </a:r>
            <a:r>
              <a:rPr lang="en-AU" sz="1400" dirty="0" err="1" smtClean="0"/>
              <a:t>shape~size</a:t>
            </a:r>
            <a:r>
              <a:rPr lang="en-AU" sz="1400" dirty="0" smtClean="0"/>
              <a:t>)</a:t>
            </a:r>
          </a:p>
          <a:p>
            <a:endParaRPr lang="en-AU" sz="1400" dirty="0" smtClean="0"/>
          </a:p>
          <a:p>
            <a:r>
              <a:rPr lang="en-AU" sz="1400" dirty="0" smtClean="0"/>
              <a:t>R</a:t>
            </a:r>
            <a:r>
              <a:rPr lang="en-AU" sz="1400" baseline="30000" dirty="0" smtClean="0"/>
              <a:t>2</a:t>
            </a:r>
            <a:r>
              <a:rPr lang="en-AU" sz="1400" dirty="0" smtClean="0"/>
              <a:t> = 0.137</a:t>
            </a:r>
          </a:p>
          <a:p>
            <a:r>
              <a:rPr lang="en-AU" sz="1400" dirty="0" smtClean="0"/>
              <a:t>F</a:t>
            </a:r>
            <a:r>
              <a:rPr lang="en-AU" sz="1400" baseline="-25000" dirty="0" smtClean="0"/>
              <a:t>1, 127</a:t>
            </a:r>
            <a:r>
              <a:rPr lang="en-AU" sz="1400" dirty="0" smtClean="0"/>
              <a:t> = 20.115</a:t>
            </a:r>
          </a:p>
          <a:p>
            <a:r>
              <a:rPr lang="en-AU" sz="1400" dirty="0" smtClean="0"/>
              <a:t>p = 0.001</a:t>
            </a:r>
            <a:endParaRPr lang="en-AU" sz="1600" dirty="0"/>
          </a:p>
        </p:txBody>
      </p:sp>
      <p:sp>
        <p:nvSpPr>
          <p:cNvPr id="8" name="TextBox 7"/>
          <p:cNvSpPr txBox="1"/>
          <p:nvPr/>
        </p:nvSpPr>
        <p:spPr>
          <a:xfrm>
            <a:off x="3666115" y="4299714"/>
            <a:ext cx="2048934" cy="18158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AU" sz="1400" dirty="0" smtClean="0"/>
              <a:t>Population identity as a predictor of size variation</a:t>
            </a:r>
            <a:endParaRPr lang="en-AU" sz="1400" dirty="0"/>
          </a:p>
          <a:p>
            <a:r>
              <a:rPr lang="en-AU" sz="1400" dirty="0" smtClean="0"/>
              <a:t>Adj. R</a:t>
            </a:r>
            <a:r>
              <a:rPr lang="en-AU" sz="1400" baseline="30000" dirty="0" smtClean="0"/>
              <a:t>2</a:t>
            </a:r>
            <a:r>
              <a:rPr lang="en-AU" sz="1400" dirty="0" smtClean="0"/>
              <a:t> = 0.338</a:t>
            </a:r>
          </a:p>
          <a:p>
            <a:r>
              <a:rPr lang="en-AU" sz="1400" dirty="0" smtClean="0"/>
              <a:t>F</a:t>
            </a:r>
            <a:r>
              <a:rPr lang="en-AU" sz="1400" baseline="-25000" dirty="0" smtClean="0"/>
              <a:t>2, 126</a:t>
            </a:r>
            <a:r>
              <a:rPr lang="en-AU" sz="1400" dirty="0" smtClean="0"/>
              <a:t> = 32.096</a:t>
            </a:r>
          </a:p>
          <a:p>
            <a:r>
              <a:rPr lang="en-AU" sz="1400" dirty="0" smtClean="0"/>
              <a:t>p = 0.001</a:t>
            </a:r>
          </a:p>
          <a:p>
            <a:endParaRPr lang="en-AU" sz="1400" dirty="0" smtClean="0"/>
          </a:p>
          <a:p>
            <a:endParaRPr lang="en-AU" sz="1400" dirty="0" smtClean="0"/>
          </a:p>
          <a:p>
            <a:endParaRPr lang="en-AU" sz="1400" dirty="0"/>
          </a:p>
        </p:txBody>
      </p:sp>
      <p:sp>
        <p:nvSpPr>
          <p:cNvPr id="9" name="TextBox 8"/>
          <p:cNvSpPr txBox="1"/>
          <p:nvPr/>
        </p:nvSpPr>
        <p:spPr>
          <a:xfrm>
            <a:off x="7958668" y="952129"/>
            <a:ext cx="1981200" cy="18158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AU" sz="1400" dirty="0"/>
              <a:t>Do they have unique </a:t>
            </a:r>
            <a:r>
              <a:rPr lang="en-AU" sz="1400" dirty="0" err="1"/>
              <a:t>allometries</a:t>
            </a:r>
            <a:r>
              <a:rPr lang="en-AU" sz="1400" dirty="0"/>
              <a:t>? (</a:t>
            </a:r>
            <a:r>
              <a:rPr lang="en-AU" sz="1400" dirty="0" err="1" smtClean="0"/>
              <a:t>shape~size</a:t>
            </a:r>
            <a:r>
              <a:rPr lang="en-AU" sz="1400" dirty="0" smtClean="0"/>
              <a:t>*population)</a:t>
            </a:r>
          </a:p>
          <a:p>
            <a:endParaRPr lang="en-AU" sz="1400" dirty="0"/>
          </a:p>
          <a:p>
            <a:r>
              <a:rPr lang="en-AU" sz="1400" dirty="0"/>
              <a:t>R</a:t>
            </a:r>
            <a:r>
              <a:rPr lang="en-AU" sz="1400" baseline="30000" dirty="0"/>
              <a:t>2</a:t>
            </a:r>
            <a:r>
              <a:rPr lang="en-AU" sz="1400" dirty="0"/>
              <a:t> = </a:t>
            </a:r>
            <a:r>
              <a:rPr lang="en-AU" sz="1400" dirty="0" smtClean="0"/>
              <a:t>0.013</a:t>
            </a:r>
            <a:endParaRPr lang="en-AU" sz="1400" dirty="0"/>
          </a:p>
          <a:p>
            <a:r>
              <a:rPr lang="en-AU" sz="1400" dirty="0" smtClean="0"/>
              <a:t>F</a:t>
            </a:r>
            <a:r>
              <a:rPr lang="en-AU" sz="1400" baseline="-25000" dirty="0" smtClean="0"/>
              <a:t>2, 123 </a:t>
            </a:r>
            <a:r>
              <a:rPr lang="en-AU" sz="1400" dirty="0"/>
              <a:t>= </a:t>
            </a:r>
            <a:r>
              <a:rPr lang="en-AU" sz="1400" dirty="0" smtClean="0"/>
              <a:t>1.08</a:t>
            </a:r>
            <a:endParaRPr lang="en-AU" sz="1400" dirty="0"/>
          </a:p>
          <a:p>
            <a:r>
              <a:rPr lang="en-AU" sz="1400" dirty="0"/>
              <a:t>p = </a:t>
            </a:r>
            <a:r>
              <a:rPr lang="en-AU" sz="1400" dirty="0" smtClean="0"/>
              <a:t>0.267</a:t>
            </a:r>
            <a:endParaRPr lang="en-AU" sz="1400" dirty="0"/>
          </a:p>
          <a:p>
            <a:endParaRPr lang="en-AU" sz="1200" dirty="0" smtClean="0"/>
          </a:p>
        </p:txBody>
      </p:sp>
      <p:sp>
        <p:nvSpPr>
          <p:cNvPr id="12" name="Rectangle 11"/>
          <p:cNvSpPr/>
          <p:nvPr/>
        </p:nvSpPr>
        <p:spPr>
          <a:xfrm>
            <a:off x="9939868" y="952239"/>
            <a:ext cx="1964265" cy="1815882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AU" sz="1400" dirty="0"/>
              <a:t>Adjusting for size, are </a:t>
            </a:r>
            <a:r>
              <a:rPr lang="en-AU" sz="1400" dirty="0" smtClean="0"/>
              <a:t>populations </a:t>
            </a:r>
            <a:r>
              <a:rPr lang="en-AU" sz="1400" dirty="0"/>
              <a:t>different in shape? (</a:t>
            </a:r>
            <a:r>
              <a:rPr lang="en-AU" sz="1400" dirty="0" err="1" smtClean="0"/>
              <a:t>shape~size+population</a:t>
            </a:r>
            <a:r>
              <a:rPr lang="en-AU" sz="1400" dirty="0" smtClean="0"/>
              <a:t>)</a:t>
            </a:r>
          </a:p>
          <a:p>
            <a:endParaRPr lang="en-AU" sz="1400" dirty="0"/>
          </a:p>
          <a:p>
            <a:r>
              <a:rPr lang="en-AU" sz="1400" dirty="0"/>
              <a:t>R</a:t>
            </a:r>
            <a:r>
              <a:rPr lang="en-AU" sz="1400" baseline="30000" dirty="0"/>
              <a:t>2</a:t>
            </a:r>
            <a:r>
              <a:rPr lang="en-AU" sz="1400" dirty="0"/>
              <a:t> = </a:t>
            </a:r>
            <a:r>
              <a:rPr lang="en-AU" sz="1400" dirty="0" smtClean="0"/>
              <a:t>0.125</a:t>
            </a:r>
            <a:endParaRPr lang="en-AU" sz="1400" dirty="0"/>
          </a:p>
          <a:p>
            <a:r>
              <a:rPr lang="en-AU" sz="1400" dirty="0" smtClean="0"/>
              <a:t>F</a:t>
            </a:r>
            <a:r>
              <a:rPr lang="en-AU" sz="1400" baseline="-25000" dirty="0" smtClean="0"/>
              <a:t>2, 125</a:t>
            </a:r>
            <a:r>
              <a:rPr lang="en-AU" sz="1400" dirty="0" smtClean="0"/>
              <a:t> </a:t>
            </a:r>
            <a:r>
              <a:rPr lang="en-AU" sz="1400" dirty="0"/>
              <a:t>= </a:t>
            </a:r>
            <a:r>
              <a:rPr lang="en-AU" sz="1400" dirty="0" smtClean="0"/>
              <a:t>10.55</a:t>
            </a:r>
            <a:endParaRPr lang="en-AU" sz="1400" dirty="0"/>
          </a:p>
          <a:p>
            <a:r>
              <a:rPr lang="en-AU" sz="1400" dirty="0"/>
              <a:t>p = </a:t>
            </a:r>
            <a:r>
              <a:rPr lang="en-AU" sz="1400" dirty="0" smtClean="0"/>
              <a:t>0.001</a:t>
            </a:r>
            <a:endParaRPr lang="en-AU" sz="1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1892" y="3259183"/>
            <a:ext cx="6270108" cy="347182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/>
          <a:srcRect l="36307" t="6168" r="34845" b="18952"/>
          <a:stretch/>
        </p:blipFill>
        <p:spPr>
          <a:xfrm>
            <a:off x="973183" y="4376057"/>
            <a:ext cx="1563968" cy="222272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2185" y="1514475"/>
            <a:ext cx="1242105" cy="2076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250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875082" y="4139340"/>
            <a:ext cx="2886891" cy="175432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AU" dirty="0" smtClean="0"/>
              <a:t>Procrustes ANOVA</a:t>
            </a:r>
          </a:p>
          <a:p>
            <a:r>
              <a:rPr lang="en-AU" dirty="0" smtClean="0"/>
              <a:t>Are populations different in shape? (</a:t>
            </a:r>
            <a:r>
              <a:rPr lang="en-AU" dirty="0" err="1" smtClean="0"/>
              <a:t>shape~population</a:t>
            </a:r>
            <a:r>
              <a:rPr lang="en-AU" dirty="0" smtClean="0"/>
              <a:t>)</a:t>
            </a:r>
          </a:p>
          <a:p>
            <a:r>
              <a:rPr lang="en-AU" dirty="0" smtClean="0"/>
              <a:t>R</a:t>
            </a:r>
            <a:r>
              <a:rPr lang="en-AU" baseline="30000" dirty="0" smtClean="0"/>
              <a:t>2</a:t>
            </a:r>
            <a:r>
              <a:rPr lang="en-AU" dirty="0" smtClean="0"/>
              <a:t> = 0.202</a:t>
            </a:r>
          </a:p>
          <a:p>
            <a:r>
              <a:rPr lang="en-AU" dirty="0" smtClean="0"/>
              <a:t>F</a:t>
            </a:r>
            <a:r>
              <a:rPr lang="en-AU" baseline="-25000" dirty="0" smtClean="0"/>
              <a:t>1, 127</a:t>
            </a:r>
            <a:r>
              <a:rPr lang="en-AU" dirty="0" smtClean="0"/>
              <a:t> = 15.9</a:t>
            </a:r>
          </a:p>
          <a:p>
            <a:r>
              <a:rPr lang="en-AU" dirty="0" smtClean="0"/>
              <a:t>p = 0.001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2680985"/>
              </p:ext>
            </p:extLst>
          </p:nvPr>
        </p:nvGraphicFramePr>
        <p:xfrm>
          <a:off x="6862713" y="164969"/>
          <a:ext cx="4736972" cy="650920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45622">
                  <a:extLst>
                    <a:ext uri="{9D8B030D-6E8A-4147-A177-3AD203B41FA5}">
                      <a16:colId xmlns:a16="http://schemas.microsoft.com/office/drawing/2014/main" val="1350556593"/>
                    </a:ext>
                  </a:extLst>
                </a:gridCol>
                <a:gridCol w="1423570">
                  <a:extLst>
                    <a:ext uri="{9D8B030D-6E8A-4147-A177-3AD203B41FA5}">
                      <a16:colId xmlns:a16="http://schemas.microsoft.com/office/drawing/2014/main" val="4138267942"/>
                    </a:ext>
                  </a:extLst>
                </a:gridCol>
                <a:gridCol w="1433490">
                  <a:extLst>
                    <a:ext uri="{9D8B030D-6E8A-4147-A177-3AD203B41FA5}">
                      <a16:colId xmlns:a16="http://schemas.microsoft.com/office/drawing/2014/main" val="1933122090"/>
                    </a:ext>
                  </a:extLst>
                </a:gridCol>
                <a:gridCol w="1334290">
                  <a:extLst>
                    <a:ext uri="{9D8B030D-6E8A-4147-A177-3AD203B41FA5}">
                      <a16:colId xmlns:a16="http://schemas.microsoft.com/office/drawing/2014/main" val="1072348921"/>
                    </a:ext>
                  </a:extLst>
                </a:gridCol>
              </a:tblGrid>
              <a:tr h="522078"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 smtClean="0"/>
                        <a:t>south</a:t>
                      </a:r>
                      <a:endParaRPr lang="en-AU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 smtClean="0"/>
                        <a:t>north</a:t>
                      </a:r>
                      <a:endParaRPr lang="en-AU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 smtClean="0"/>
                        <a:t>subtropicus</a:t>
                      </a:r>
                      <a:endParaRPr lang="en-AU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88724101"/>
                  </a:ext>
                </a:extLst>
              </a:tr>
              <a:tr h="1995710">
                <a:tc>
                  <a:txBody>
                    <a:bodyPr/>
                    <a:lstStyle/>
                    <a:p>
                      <a:pPr algn="ctr"/>
                      <a:r>
                        <a:rPr lang="en-AU" dirty="0" smtClean="0"/>
                        <a:t>south</a:t>
                      </a:r>
                      <a:endParaRPr lang="en-AU" dirty="0"/>
                    </a:p>
                  </a:txBody>
                  <a:tcPr vert="vert27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72445111"/>
                  </a:ext>
                </a:extLst>
              </a:tr>
              <a:tr h="1995710">
                <a:tc>
                  <a:txBody>
                    <a:bodyPr/>
                    <a:lstStyle/>
                    <a:p>
                      <a:pPr algn="ctr"/>
                      <a:r>
                        <a:rPr lang="en-AU" dirty="0" smtClean="0"/>
                        <a:t>north</a:t>
                      </a:r>
                      <a:endParaRPr lang="en-AU" dirty="0"/>
                    </a:p>
                  </a:txBody>
                  <a:tcPr vert="vert27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AU" dirty="0" smtClean="0"/>
                    </a:p>
                    <a:p>
                      <a:pPr algn="ctr"/>
                      <a:r>
                        <a:rPr lang="en-AU" dirty="0" smtClean="0"/>
                        <a:t>Mean shape:</a:t>
                      </a:r>
                    </a:p>
                    <a:p>
                      <a:pPr algn="ctr"/>
                      <a:r>
                        <a:rPr lang="en-AU" dirty="0" smtClean="0"/>
                        <a:t>p = 0.001</a:t>
                      </a:r>
                    </a:p>
                    <a:p>
                      <a:pPr algn="ctr"/>
                      <a:endParaRPr lang="en-AU" dirty="0" smtClean="0"/>
                    </a:p>
                    <a:p>
                      <a:pPr algn="ctr"/>
                      <a:r>
                        <a:rPr lang="en-AU" dirty="0" smtClean="0"/>
                        <a:t>Disparity:</a:t>
                      </a:r>
                    </a:p>
                    <a:p>
                      <a:pPr algn="ctr"/>
                      <a:r>
                        <a:rPr lang="en-AU" dirty="0" smtClean="0"/>
                        <a:t>p</a:t>
                      </a:r>
                      <a:r>
                        <a:rPr lang="en-AU" baseline="0" dirty="0" smtClean="0"/>
                        <a:t> = </a:t>
                      </a:r>
                      <a:r>
                        <a:rPr lang="en-AU" dirty="0" smtClean="0"/>
                        <a:t>0.058</a:t>
                      </a:r>
                      <a:endParaRPr lang="en-AU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1613946"/>
                  </a:ext>
                </a:extLst>
              </a:tr>
              <a:tr h="1995710">
                <a:tc>
                  <a:txBody>
                    <a:bodyPr/>
                    <a:lstStyle/>
                    <a:p>
                      <a:pPr algn="ctr"/>
                      <a:r>
                        <a:rPr lang="en-AU" dirty="0" smtClean="0"/>
                        <a:t>subtropicus</a:t>
                      </a:r>
                      <a:endParaRPr lang="en-AU" dirty="0"/>
                    </a:p>
                  </a:txBody>
                  <a:tcPr vert="vert27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AU" dirty="0" smtClean="0"/>
                    </a:p>
                    <a:p>
                      <a:pPr algn="ctr"/>
                      <a:r>
                        <a:rPr lang="en-AU" dirty="0" smtClean="0"/>
                        <a:t>Mean shape:</a:t>
                      </a:r>
                    </a:p>
                    <a:p>
                      <a:pPr algn="ctr"/>
                      <a:r>
                        <a:rPr lang="en-AU" dirty="0" smtClean="0"/>
                        <a:t>p = 0.001</a:t>
                      </a:r>
                    </a:p>
                    <a:p>
                      <a:pPr algn="ctr"/>
                      <a:endParaRPr lang="en-AU" dirty="0" smtClean="0"/>
                    </a:p>
                    <a:p>
                      <a:pPr algn="ctr"/>
                      <a:r>
                        <a:rPr lang="en-AU" dirty="0" smtClean="0"/>
                        <a:t>Disparity:</a:t>
                      </a:r>
                    </a:p>
                    <a:p>
                      <a:pPr algn="ctr"/>
                      <a:r>
                        <a:rPr lang="en-AU" dirty="0" smtClean="0"/>
                        <a:t>p</a:t>
                      </a:r>
                      <a:r>
                        <a:rPr lang="en-AU" baseline="0" dirty="0" smtClean="0"/>
                        <a:t> = </a:t>
                      </a:r>
                      <a:r>
                        <a:rPr lang="en-AU" dirty="0" smtClean="0"/>
                        <a:t>0.183</a:t>
                      </a:r>
                      <a:endParaRPr lang="en-AU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AU" dirty="0" smtClean="0"/>
                    </a:p>
                    <a:p>
                      <a:pPr algn="ctr"/>
                      <a:r>
                        <a:rPr lang="en-AU" dirty="0" smtClean="0"/>
                        <a:t>Mean shape:</a:t>
                      </a:r>
                    </a:p>
                    <a:p>
                      <a:pPr algn="ctr"/>
                      <a:r>
                        <a:rPr lang="en-AU" dirty="0" smtClean="0"/>
                        <a:t>p = 0.001</a:t>
                      </a:r>
                    </a:p>
                    <a:p>
                      <a:pPr algn="ctr"/>
                      <a:endParaRPr lang="en-AU" dirty="0" smtClean="0"/>
                    </a:p>
                    <a:p>
                      <a:pPr algn="ctr"/>
                      <a:r>
                        <a:rPr lang="en-AU" dirty="0" smtClean="0"/>
                        <a:t>Disparity:</a:t>
                      </a:r>
                    </a:p>
                    <a:p>
                      <a:pPr algn="ctr"/>
                      <a:r>
                        <a:rPr lang="en-AU" dirty="0" smtClean="0"/>
                        <a:t>p</a:t>
                      </a:r>
                      <a:r>
                        <a:rPr lang="en-AU" baseline="0" dirty="0" smtClean="0"/>
                        <a:t> = </a:t>
                      </a:r>
                      <a:r>
                        <a:rPr lang="en-AU" dirty="0" smtClean="0"/>
                        <a:t>0.3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753029013"/>
                  </a:ext>
                </a:extLst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3232" y="710300"/>
            <a:ext cx="1096230" cy="188633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3322" y="2691353"/>
            <a:ext cx="1206363" cy="193804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3322" y="744715"/>
            <a:ext cx="1116806" cy="180523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/>
          <a:srcRect l="36307" t="6443" r="34845" b="18952"/>
          <a:stretch/>
        </p:blipFill>
        <p:spPr>
          <a:xfrm>
            <a:off x="10699877" y="4787537"/>
            <a:ext cx="1432251" cy="202804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6"/>
          <a:srcRect l="45808" t="49243" r="52292" b="46564"/>
          <a:stretch/>
        </p:blipFill>
        <p:spPr>
          <a:xfrm>
            <a:off x="6886804" y="3608954"/>
            <a:ext cx="117565" cy="14369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6"/>
          <a:srcRect l="45808" t="49243" r="52292" b="46564"/>
          <a:stretch/>
        </p:blipFill>
        <p:spPr>
          <a:xfrm>
            <a:off x="9541347" y="171478"/>
            <a:ext cx="117565" cy="143693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6"/>
          <a:srcRect l="28292" t="46194" r="69598" b="48661"/>
          <a:stretch/>
        </p:blipFill>
        <p:spPr>
          <a:xfrm>
            <a:off x="6880273" y="1559158"/>
            <a:ext cx="130628" cy="17634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6"/>
          <a:srcRect l="28292" t="46194" r="69598" b="48661"/>
          <a:stretch/>
        </p:blipFill>
        <p:spPr>
          <a:xfrm>
            <a:off x="8052591" y="155151"/>
            <a:ext cx="130628" cy="176349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6"/>
          <a:srcRect l="53723" t="77258" r="43533" b="18549"/>
          <a:stretch/>
        </p:blipFill>
        <p:spPr>
          <a:xfrm>
            <a:off x="6857576" y="5626094"/>
            <a:ext cx="169817" cy="14369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6"/>
          <a:srcRect l="53723" t="77258" r="43533" b="18549"/>
          <a:stretch/>
        </p:blipFill>
        <p:spPr>
          <a:xfrm>
            <a:off x="10866816" y="171908"/>
            <a:ext cx="169817" cy="143693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4244" y="226998"/>
            <a:ext cx="6425674" cy="355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886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5638039"/>
              </p:ext>
            </p:extLst>
          </p:nvPr>
        </p:nvGraphicFramePr>
        <p:xfrm>
          <a:off x="0" y="419100"/>
          <a:ext cx="10653484" cy="644842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52032">
                  <a:extLst>
                    <a:ext uri="{9D8B030D-6E8A-4147-A177-3AD203B41FA5}">
                      <a16:colId xmlns:a16="http://schemas.microsoft.com/office/drawing/2014/main" val="3378704898"/>
                    </a:ext>
                  </a:extLst>
                </a:gridCol>
                <a:gridCol w="1611336">
                  <a:extLst>
                    <a:ext uri="{9D8B030D-6E8A-4147-A177-3AD203B41FA5}">
                      <a16:colId xmlns:a16="http://schemas.microsoft.com/office/drawing/2014/main" val="2077954709"/>
                    </a:ext>
                  </a:extLst>
                </a:gridCol>
                <a:gridCol w="1331686">
                  <a:extLst>
                    <a:ext uri="{9D8B030D-6E8A-4147-A177-3AD203B41FA5}">
                      <a16:colId xmlns:a16="http://schemas.microsoft.com/office/drawing/2014/main" val="1015310314"/>
                    </a:ext>
                  </a:extLst>
                </a:gridCol>
                <a:gridCol w="1331686">
                  <a:extLst>
                    <a:ext uri="{9D8B030D-6E8A-4147-A177-3AD203B41FA5}">
                      <a16:colId xmlns:a16="http://schemas.microsoft.com/office/drawing/2014/main" val="22889607"/>
                    </a:ext>
                  </a:extLst>
                </a:gridCol>
                <a:gridCol w="1331686">
                  <a:extLst>
                    <a:ext uri="{9D8B030D-6E8A-4147-A177-3AD203B41FA5}">
                      <a16:colId xmlns:a16="http://schemas.microsoft.com/office/drawing/2014/main" val="3901130202"/>
                    </a:ext>
                  </a:extLst>
                </a:gridCol>
                <a:gridCol w="1331686">
                  <a:extLst>
                    <a:ext uri="{9D8B030D-6E8A-4147-A177-3AD203B41FA5}">
                      <a16:colId xmlns:a16="http://schemas.microsoft.com/office/drawing/2014/main" val="2613656554"/>
                    </a:ext>
                  </a:extLst>
                </a:gridCol>
                <a:gridCol w="1331686">
                  <a:extLst>
                    <a:ext uri="{9D8B030D-6E8A-4147-A177-3AD203B41FA5}">
                      <a16:colId xmlns:a16="http://schemas.microsoft.com/office/drawing/2014/main" val="3354934323"/>
                    </a:ext>
                  </a:extLst>
                </a:gridCol>
                <a:gridCol w="1331686">
                  <a:extLst>
                    <a:ext uri="{9D8B030D-6E8A-4147-A177-3AD203B41FA5}">
                      <a16:colId xmlns:a16="http://schemas.microsoft.com/office/drawing/2014/main" val="1079930870"/>
                    </a:ext>
                  </a:extLst>
                </a:gridCol>
              </a:tblGrid>
              <a:tr h="537932">
                <a:tc>
                  <a:txBody>
                    <a:bodyPr/>
                    <a:lstStyle/>
                    <a:p>
                      <a:pPr algn="ctr"/>
                      <a:r>
                        <a:rPr lang="en-AU" sz="1050" dirty="0" smtClean="0"/>
                        <a:t>Response variable</a:t>
                      </a:r>
                      <a:endParaRPr lang="en-AU" sz="105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050" dirty="0" smtClean="0"/>
                        <a:t>Predictor</a:t>
                      </a:r>
                      <a:r>
                        <a:rPr lang="en-AU" sz="1050" baseline="0" dirty="0" smtClean="0"/>
                        <a:t> variable</a:t>
                      </a:r>
                      <a:endParaRPr lang="en-AU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050" dirty="0" smtClean="0"/>
                        <a:t>Question</a:t>
                      </a:r>
                      <a:endParaRPr lang="en-AU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050" dirty="0" smtClean="0"/>
                        <a:t>SS</a:t>
                      </a:r>
                      <a:endParaRPr lang="en-AU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050" dirty="0" smtClean="0"/>
                        <a:t>R</a:t>
                      </a:r>
                      <a:r>
                        <a:rPr lang="en-AU" sz="1050" baseline="30000" dirty="0" smtClean="0"/>
                        <a:t>2</a:t>
                      </a:r>
                      <a:endParaRPr lang="en-AU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050" dirty="0" smtClean="0"/>
                        <a:t>F</a:t>
                      </a:r>
                      <a:endParaRPr lang="en-AU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050" dirty="0" err="1" smtClean="0"/>
                        <a:t>Pr</a:t>
                      </a:r>
                      <a:r>
                        <a:rPr lang="en-AU" sz="1050" dirty="0" smtClean="0"/>
                        <a:t> (&gt;F)</a:t>
                      </a:r>
                      <a:endParaRPr lang="en-AU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050" dirty="0" smtClean="0"/>
                        <a:t>Interpretation</a:t>
                      </a:r>
                      <a:endParaRPr lang="en-AU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05301397"/>
                  </a:ext>
                </a:extLst>
              </a:tr>
              <a:tr h="614593">
                <a:tc rowSpan="4">
                  <a:txBody>
                    <a:bodyPr/>
                    <a:lstStyle/>
                    <a:p>
                      <a:pPr algn="ctr"/>
                      <a:endParaRPr lang="en-AU" sz="1050" dirty="0" smtClean="0"/>
                    </a:p>
                    <a:p>
                      <a:pPr algn="ctr"/>
                      <a:endParaRPr lang="en-AU" sz="1050" dirty="0" smtClean="0"/>
                    </a:p>
                    <a:p>
                      <a:pPr algn="ctr"/>
                      <a:endParaRPr lang="en-AU" sz="1050" dirty="0" smtClean="0"/>
                    </a:p>
                    <a:p>
                      <a:pPr algn="ctr"/>
                      <a:endParaRPr lang="en-AU" sz="1050" dirty="0" smtClean="0"/>
                    </a:p>
                    <a:p>
                      <a:pPr algn="ctr"/>
                      <a:endParaRPr lang="en-AU" sz="1050" dirty="0" smtClean="0"/>
                    </a:p>
                    <a:p>
                      <a:pPr algn="ctr"/>
                      <a:r>
                        <a:rPr lang="en-AU" sz="1050" dirty="0" smtClean="0"/>
                        <a:t>Size</a:t>
                      </a:r>
                      <a:endParaRPr lang="en-AU" sz="105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050" dirty="0" smtClean="0"/>
                        <a:t>Latitude</a:t>
                      </a:r>
                      <a:endParaRPr lang="en-AU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050" dirty="0" smtClean="0"/>
                        <a:t>Is latitude </a:t>
                      </a:r>
                      <a:r>
                        <a:rPr lang="en-AU" sz="1050" dirty="0" err="1" smtClean="0"/>
                        <a:t>covarying</a:t>
                      </a:r>
                      <a:r>
                        <a:rPr lang="en-AU" sz="1050" dirty="0" smtClean="0"/>
                        <a:t> with size in this dataset?</a:t>
                      </a:r>
                      <a:endParaRPr lang="en-AU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050" dirty="0" smtClean="0"/>
                        <a:t>717.86</a:t>
                      </a:r>
                      <a:endParaRPr lang="en-AU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050" dirty="0" smtClean="0"/>
                        <a:t>0.262</a:t>
                      </a:r>
                      <a:endParaRPr lang="en-AU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050" dirty="0" smtClean="0"/>
                        <a:t>45.138</a:t>
                      </a:r>
                      <a:endParaRPr lang="en-AU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050" dirty="0" smtClean="0"/>
                        <a:t>0.001</a:t>
                      </a:r>
                      <a:endParaRPr lang="en-AU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050" dirty="0" smtClean="0"/>
                        <a:t>Clear effect.</a:t>
                      </a:r>
                      <a:endParaRPr lang="en-AU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50386167"/>
                  </a:ext>
                </a:extLst>
              </a:tr>
              <a:tr h="634923">
                <a:tc v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050" dirty="0" smtClean="0"/>
                        <a:t>Latitude within each population</a:t>
                      </a:r>
                      <a:endParaRPr lang="en-AU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050" dirty="0" smtClean="0"/>
                        <a:t>Is latitude </a:t>
                      </a:r>
                      <a:r>
                        <a:rPr lang="en-AU" sz="1050" dirty="0" err="1" smtClean="0"/>
                        <a:t>covarying</a:t>
                      </a:r>
                      <a:r>
                        <a:rPr lang="en-AU" sz="1050" dirty="0" smtClean="0"/>
                        <a:t> with size within each</a:t>
                      </a:r>
                      <a:r>
                        <a:rPr lang="en-AU" sz="1050" baseline="0" dirty="0" smtClean="0"/>
                        <a:t> population?</a:t>
                      </a:r>
                      <a:endParaRPr lang="en-AU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050" dirty="0" smtClean="0"/>
                        <a:t>South: 19.45 </a:t>
                      </a:r>
                    </a:p>
                    <a:p>
                      <a:pPr algn="ctr"/>
                      <a:r>
                        <a:rPr lang="en-AU" sz="1050" dirty="0" smtClean="0"/>
                        <a:t>North: 4.11</a:t>
                      </a:r>
                    </a:p>
                    <a:p>
                      <a:pPr algn="ctr"/>
                      <a:r>
                        <a:rPr lang="en-AU" sz="1050" dirty="0" smtClean="0"/>
                        <a:t>Sub: 4.61</a:t>
                      </a:r>
                      <a:endParaRPr lang="en-AU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050" dirty="0" smtClean="0"/>
                        <a:t>South: 0.033</a:t>
                      </a:r>
                    </a:p>
                    <a:p>
                      <a:pPr algn="ctr"/>
                      <a:r>
                        <a:rPr lang="en-AU" sz="1050" dirty="0" smtClean="0"/>
                        <a:t>North: 0.012</a:t>
                      </a:r>
                    </a:p>
                    <a:p>
                      <a:pPr algn="ctr"/>
                      <a:r>
                        <a:rPr lang="en-AU" sz="1050" dirty="0" smtClean="0"/>
                        <a:t>Sub: 0.005</a:t>
                      </a:r>
                      <a:endParaRPr lang="en-AU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050" dirty="0" smtClean="0"/>
                        <a:t>South:</a:t>
                      </a:r>
                      <a:r>
                        <a:rPr lang="en-AU" sz="1050" baseline="0" dirty="0" smtClean="0"/>
                        <a:t> 1.254</a:t>
                      </a:r>
                    </a:p>
                    <a:p>
                      <a:pPr algn="ctr"/>
                      <a:r>
                        <a:rPr lang="en-AU" sz="1050" baseline="0" dirty="0" smtClean="0"/>
                        <a:t>North: 0.259</a:t>
                      </a:r>
                    </a:p>
                    <a:p>
                      <a:pPr algn="ctr"/>
                      <a:r>
                        <a:rPr lang="en-AU" sz="1050" baseline="0" dirty="0" smtClean="0"/>
                        <a:t>Sub: 0.341</a:t>
                      </a:r>
                      <a:endParaRPr lang="en-AU" sz="1050" dirty="0" smtClean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050" dirty="0" smtClean="0"/>
                        <a:t>South:</a:t>
                      </a:r>
                      <a:r>
                        <a:rPr lang="en-AU" sz="1050" baseline="0" dirty="0" smtClean="0"/>
                        <a:t> </a:t>
                      </a:r>
                      <a:r>
                        <a:rPr lang="en-AU" sz="1050" dirty="0" smtClean="0"/>
                        <a:t>0.294</a:t>
                      </a:r>
                    </a:p>
                    <a:p>
                      <a:pPr algn="ctr"/>
                      <a:r>
                        <a:rPr lang="en-AU" sz="1050" dirty="0" smtClean="0"/>
                        <a:t>North: 0.62</a:t>
                      </a:r>
                    </a:p>
                    <a:p>
                      <a:pPr algn="ctr"/>
                      <a:r>
                        <a:rPr lang="en-AU" sz="1050" dirty="0" smtClean="0"/>
                        <a:t>Sub: 0.582</a:t>
                      </a:r>
                      <a:endParaRPr lang="en-AU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050" dirty="0" smtClean="0"/>
                        <a:t>No clear</a:t>
                      </a:r>
                      <a:r>
                        <a:rPr lang="en-AU" sz="1050" baseline="0" dirty="0" smtClean="0"/>
                        <a:t> effect.</a:t>
                      </a:r>
                      <a:endParaRPr lang="en-AU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61402513"/>
                  </a:ext>
                </a:extLst>
              </a:tr>
              <a:tr h="537932">
                <a:tc vMerge="1">
                  <a:txBody>
                    <a:bodyPr/>
                    <a:lstStyle/>
                    <a:p>
                      <a:endParaRPr lang="en-AU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050" dirty="0" smtClean="0"/>
                        <a:t>Longitude</a:t>
                      </a:r>
                      <a:endParaRPr lang="en-AU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050" dirty="0" smtClean="0"/>
                        <a:t>Is longitude </a:t>
                      </a:r>
                      <a:r>
                        <a:rPr lang="en-AU" sz="1050" dirty="0" err="1" smtClean="0"/>
                        <a:t>covarying</a:t>
                      </a:r>
                      <a:r>
                        <a:rPr lang="en-AU" sz="1050" dirty="0" smtClean="0"/>
                        <a:t> with size in this dataset?</a:t>
                      </a:r>
                    </a:p>
                    <a:p>
                      <a:pPr algn="ctr"/>
                      <a:endParaRPr lang="en-AU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050" dirty="0" smtClean="0"/>
                        <a:t>681.95</a:t>
                      </a:r>
                      <a:endParaRPr lang="en-AU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050" dirty="0" smtClean="0"/>
                        <a:t>0.249</a:t>
                      </a:r>
                      <a:endParaRPr lang="en-AU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050" dirty="0" smtClean="0"/>
                        <a:t>42.131</a:t>
                      </a:r>
                      <a:endParaRPr lang="en-AU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050" dirty="0" smtClean="0"/>
                        <a:t>0.001</a:t>
                      </a:r>
                      <a:endParaRPr lang="en-AU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050" dirty="0" smtClean="0"/>
                        <a:t>Clear effect.</a:t>
                      </a:r>
                      <a:endParaRPr lang="en-AU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77222116"/>
                  </a:ext>
                </a:extLst>
              </a:tr>
              <a:tr h="537932">
                <a:tc vMerge="1">
                  <a:txBody>
                    <a:bodyPr/>
                    <a:lstStyle/>
                    <a:p>
                      <a:endParaRPr lang="en-AU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050" dirty="0" smtClean="0"/>
                        <a:t>Longitude</a:t>
                      </a:r>
                      <a:r>
                        <a:rPr lang="en-AU" sz="1050" baseline="0" dirty="0" smtClean="0"/>
                        <a:t> within each population</a:t>
                      </a:r>
                      <a:endParaRPr lang="en-AU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050" dirty="0" smtClean="0"/>
                        <a:t>Is longitude </a:t>
                      </a:r>
                      <a:r>
                        <a:rPr lang="en-AU" sz="1050" dirty="0" err="1" smtClean="0"/>
                        <a:t>covarying</a:t>
                      </a:r>
                      <a:r>
                        <a:rPr lang="en-AU" sz="1050" dirty="0" smtClean="0"/>
                        <a:t> with size within each</a:t>
                      </a:r>
                      <a:r>
                        <a:rPr lang="en-AU" sz="1050" baseline="0" dirty="0" smtClean="0"/>
                        <a:t> population?</a:t>
                      </a:r>
                      <a:endParaRPr lang="en-AU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050" dirty="0" smtClean="0"/>
                        <a:t>South: 4.79 </a:t>
                      </a:r>
                    </a:p>
                    <a:p>
                      <a:pPr algn="ctr"/>
                      <a:r>
                        <a:rPr lang="en-AU" sz="1050" dirty="0" smtClean="0"/>
                        <a:t>North: 59.92</a:t>
                      </a:r>
                    </a:p>
                    <a:p>
                      <a:pPr algn="ctr"/>
                      <a:r>
                        <a:rPr lang="en-AU" sz="1050" dirty="0" smtClean="0"/>
                        <a:t>Sub: 20.22</a:t>
                      </a:r>
                      <a:endParaRPr lang="en-AU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050" dirty="0" smtClean="0"/>
                        <a:t>South: 0.008</a:t>
                      </a:r>
                    </a:p>
                    <a:p>
                      <a:pPr algn="ctr"/>
                      <a:r>
                        <a:rPr lang="en-AU" sz="1050" dirty="0" smtClean="0"/>
                        <a:t>North: 0.178</a:t>
                      </a:r>
                    </a:p>
                    <a:p>
                      <a:pPr algn="ctr"/>
                      <a:r>
                        <a:rPr lang="en-AU" sz="1050" dirty="0" smtClean="0"/>
                        <a:t>Sub: 0.023</a:t>
                      </a:r>
                      <a:endParaRPr lang="en-AU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050" dirty="0" smtClean="0"/>
                        <a:t>South:</a:t>
                      </a:r>
                      <a:r>
                        <a:rPr lang="en-AU" sz="1050" baseline="0" dirty="0" smtClean="0"/>
                        <a:t> 0.301</a:t>
                      </a:r>
                    </a:p>
                    <a:p>
                      <a:pPr algn="ctr"/>
                      <a:r>
                        <a:rPr lang="en-AU" sz="1050" baseline="0" dirty="0" smtClean="0"/>
                        <a:t>North: 4.53</a:t>
                      </a:r>
                    </a:p>
                    <a:p>
                      <a:pPr algn="ctr"/>
                      <a:r>
                        <a:rPr lang="en-AU" sz="1050" baseline="0" dirty="0" smtClean="0"/>
                        <a:t>Sub: 1.524</a:t>
                      </a:r>
                      <a:endParaRPr lang="en-AU" sz="1050" dirty="0" smtClean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050" dirty="0" smtClean="0"/>
                        <a:t>South:</a:t>
                      </a:r>
                      <a:r>
                        <a:rPr lang="en-AU" sz="1050" baseline="0" dirty="0" smtClean="0"/>
                        <a:t> </a:t>
                      </a:r>
                      <a:r>
                        <a:rPr lang="en-AU" sz="1050" dirty="0" smtClean="0"/>
                        <a:t>0.579</a:t>
                      </a:r>
                    </a:p>
                    <a:p>
                      <a:pPr algn="ctr"/>
                      <a:r>
                        <a:rPr lang="en-AU" sz="1050" dirty="0" smtClean="0"/>
                        <a:t>North: 0.043</a:t>
                      </a:r>
                    </a:p>
                    <a:p>
                      <a:pPr algn="ctr"/>
                      <a:r>
                        <a:rPr lang="en-AU" sz="1050" dirty="0" smtClean="0"/>
                        <a:t>Sub: 0.224</a:t>
                      </a:r>
                      <a:endParaRPr lang="en-AU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050" dirty="0" smtClean="0"/>
                        <a:t>No clear effect. North might have a biased</a:t>
                      </a:r>
                      <a:r>
                        <a:rPr lang="en-AU" sz="1050" baseline="0" dirty="0" smtClean="0"/>
                        <a:t> sample.</a:t>
                      </a:r>
                      <a:endParaRPr lang="en-AU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12394547"/>
                  </a:ext>
                </a:extLst>
              </a:tr>
              <a:tr h="683337">
                <a:tc rowSpan="4">
                  <a:txBody>
                    <a:bodyPr/>
                    <a:lstStyle/>
                    <a:p>
                      <a:pPr algn="ctr"/>
                      <a:endParaRPr lang="en-AU" sz="1050" dirty="0" smtClean="0"/>
                    </a:p>
                    <a:p>
                      <a:pPr algn="ctr"/>
                      <a:endParaRPr lang="en-AU" sz="1050" dirty="0" smtClean="0"/>
                    </a:p>
                    <a:p>
                      <a:pPr algn="ctr"/>
                      <a:endParaRPr lang="en-AU" sz="1050" dirty="0" smtClean="0"/>
                    </a:p>
                    <a:p>
                      <a:pPr algn="ctr"/>
                      <a:endParaRPr lang="en-AU" sz="1050" dirty="0" smtClean="0"/>
                    </a:p>
                    <a:p>
                      <a:pPr algn="ctr"/>
                      <a:endParaRPr lang="en-AU" sz="1050" dirty="0" smtClean="0"/>
                    </a:p>
                    <a:p>
                      <a:pPr algn="ctr"/>
                      <a:endParaRPr lang="en-AU" sz="1050" dirty="0" smtClean="0"/>
                    </a:p>
                    <a:p>
                      <a:pPr algn="ctr"/>
                      <a:endParaRPr lang="en-AU" sz="1050" dirty="0" smtClean="0"/>
                    </a:p>
                    <a:p>
                      <a:pPr algn="ctr"/>
                      <a:r>
                        <a:rPr lang="en-AU" sz="1050" dirty="0" smtClean="0"/>
                        <a:t>Shape</a:t>
                      </a:r>
                      <a:endParaRPr lang="en-AU" sz="105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050" dirty="0" smtClean="0"/>
                        <a:t>Latitude</a:t>
                      </a:r>
                      <a:endParaRPr lang="en-AU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050" dirty="0" smtClean="0"/>
                        <a:t>Is latitude </a:t>
                      </a:r>
                      <a:r>
                        <a:rPr lang="en-AU" sz="1050" dirty="0" err="1" smtClean="0"/>
                        <a:t>covarying</a:t>
                      </a:r>
                      <a:r>
                        <a:rPr lang="en-AU" sz="1050" dirty="0" smtClean="0"/>
                        <a:t> with shape in this dataset?</a:t>
                      </a:r>
                      <a:endParaRPr lang="en-AU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050" dirty="0" smtClean="0"/>
                        <a:t>0.027</a:t>
                      </a:r>
                      <a:endParaRPr lang="en-AU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050" dirty="0" smtClean="0"/>
                        <a:t>0.167</a:t>
                      </a:r>
                      <a:endParaRPr lang="en-AU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050" dirty="0" smtClean="0"/>
                        <a:t>25.526</a:t>
                      </a:r>
                      <a:endParaRPr lang="en-AU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050" dirty="0" smtClean="0"/>
                        <a:t>0.001</a:t>
                      </a:r>
                      <a:endParaRPr lang="en-AU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050" dirty="0" smtClean="0"/>
                        <a:t>Clear effect</a:t>
                      </a:r>
                      <a:endParaRPr lang="en-AU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82212597"/>
                  </a:ext>
                </a:extLst>
              </a:tr>
              <a:tr h="657225">
                <a:tc vMerge="1">
                  <a:txBody>
                    <a:bodyPr/>
                    <a:lstStyle/>
                    <a:p>
                      <a:endParaRPr lang="en-AU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050" dirty="0" smtClean="0"/>
                        <a:t>Latitude</a:t>
                      </a:r>
                      <a:r>
                        <a:rPr lang="en-AU" sz="1050" baseline="0" dirty="0" smtClean="0"/>
                        <a:t> within each population</a:t>
                      </a:r>
                      <a:endParaRPr lang="en-AU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050" dirty="0" smtClean="0"/>
                        <a:t>Is latitude </a:t>
                      </a:r>
                      <a:r>
                        <a:rPr lang="en-AU" sz="1050" dirty="0" err="1" smtClean="0"/>
                        <a:t>covarying</a:t>
                      </a:r>
                      <a:r>
                        <a:rPr lang="en-AU" sz="1050" dirty="0" smtClean="0"/>
                        <a:t> with shape within each</a:t>
                      </a:r>
                      <a:r>
                        <a:rPr lang="en-AU" sz="1050" baseline="0" dirty="0" smtClean="0"/>
                        <a:t> population?</a:t>
                      </a:r>
                      <a:endParaRPr lang="en-AU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050" dirty="0" smtClean="0"/>
                        <a:t>South: 0.003 </a:t>
                      </a:r>
                    </a:p>
                    <a:p>
                      <a:pPr algn="ctr"/>
                      <a:r>
                        <a:rPr lang="en-AU" sz="1050" dirty="0" smtClean="0"/>
                        <a:t>North: 0.001</a:t>
                      </a:r>
                    </a:p>
                    <a:p>
                      <a:pPr algn="ctr"/>
                      <a:r>
                        <a:rPr lang="en-AU" sz="1050" dirty="0" smtClean="0"/>
                        <a:t>Sub: 0.002</a:t>
                      </a:r>
                      <a:endParaRPr lang="en-AU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050" dirty="0" smtClean="0"/>
                        <a:t>South: 0.072</a:t>
                      </a:r>
                    </a:p>
                    <a:p>
                      <a:pPr algn="ctr"/>
                      <a:r>
                        <a:rPr lang="en-AU" sz="1050" dirty="0" smtClean="0"/>
                        <a:t>North: 0.038</a:t>
                      </a:r>
                    </a:p>
                    <a:p>
                      <a:pPr algn="ctr"/>
                      <a:r>
                        <a:rPr lang="en-AU" sz="1050" dirty="0" smtClean="0"/>
                        <a:t>Sub: 0.024</a:t>
                      </a:r>
                      <a:endParaRPr lang="en-AU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050" dirty="0" smtClean="0"/>
                        <a:t>South:</a:t>
                      </a:r>
                      <a:r>
                        <a:rPr lang="en-AU" sz="1050" baseline="0" dirty="0" smtClean="0"/>
                        <a:t> 2.874</a:t>
                      </a:r>
                    </a:p>
                    <a:p>
                      <a:pPr algn="ctr"/>
                      <a:r>
                        <a:rPr lang="en-AU" sz="1050" baseline="0" dirty="0" smtClean="0"/>
                        <a:t>North: 0.825</a:t>
                      </a:r>
                    </a:p>
                    <a:p>
                      <a:pPr algn="ctr"/>
                      <a:r>
                        <a:rPr lang="en-AU" sz="1050" baseline="0" dirty="0" smtClean="0"/>
                        <a:t>Sub: 1.626</a:t>
                      </a:r>
                      <a:endParaRPr lang="en-AU" sz="1050" dirty="0" smtClean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050" dirty="0" smtClean="0"/>
                        <a:t>South:</a:t>
                      </a:r>
                      <a:r>
                        <a:rPr lang="en-AU" sz="1050" baseline="0" dirty="0" smtClean="0"/>
                        <a:t> </a:t>
                      </a:r>
                      <a:r>
                        <a:rPr lang="en-AU" sz="1050" dirty="0" smtClean="0"/>
                        <a:t>0.001</a:t>
                      </a:r>
                    </a:p>
                    <a:p>
                      <a:pPr algn="ctr"/>
                      <a:r>
                        <a:rPr lang="en-AU" sz="1050" dirty="0" smtClean="0"/>
                        <a:t>North: 0.774</a:t>
                      </a:r>
                    </a:p>
                    <a:p>
                      <a:pPr algn="ctr"/>
                      <a:r>
                        <a:rPr lang="en-AU" sz="1050" dirty="0" smtClean="0"/>
                        <a:t>Sub: 0.025</a:t>
                      </a:r>
                      <a:endParaRPr lang="en-AU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050" dirty="0" smtClean="0"/>
                        <a:t>Only south stuartii is varying</a:t>
                      </a:r>
                      <a:r>
                        <a:rPr lang="en-AU" sz="1050" baseline="0" dirty="0" smtClean="0"/>
                        <a:t> </a:t>
                      </a:r>
                      <a:r>
                        <a:rPr lang="en-AU" sz="1050" baseline="0" dirty="0" err="1" smtClean="0"/>
                        <a:t>latitudinally</a:t>
                      </a:r>
                      <a:r>
                        <a:rPr lang="en-AU" sz="1050" baseline="0" dirty="0" smtClean="0"/>
                        <a:t> in shape with low effect.</a:t>
                      </a:r>
                      <a:endParaRPr lang="en-AU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19532560"/>
                  </a:ext>
                </a:extLst>
              </a:tr>
              <a:tr h="609600">
                <a:tc vMerge="1">
                  <a:txBody>
                    <a:bodyPr/>
                    <a:lstStyle/>
                    <a:p>
                      <a:endParaRPr lang="en-AU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050" dirty="0" smtClean="0"/>
                        <a:t>Longitude</a:t>
                      </a:r>
                      <a:endParaRPr lang="en-AU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050" dirty="0" smtClean="0"/>
                        <a:t>Is longitude </a:t>
                      </a:r>
                      <a:r>
                        <a:rPr lang="en-AU" sz="1050" dirty="0" err="1" smtClean="0"/>
                        <a:t>covarying</a:t>
                      </a:r>
                      <a:r>
                        <a:rPr lang="en-AU" sz="1050" dirty="0" smtClean="0"/>
                        <a:t> with shape in this dataset?</a:t>
                      </a:r>
                    </a:p>
                    <a:p>
                      <a:pPr algn="ctr"/>
                      <a:endParaRPr lang="en-AU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050" dirty="0" smtClean="0"/>
                        <a:t>0.024</a:t>
                      </a:r>
                      <a:endParaRPr lang="en-AU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050" dirty="0" smtClean="0"/>
                        <a:t>0.145</a:t>
                      </a:r>
                      <a:endParaRPr lang="en-AU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050" dirty="0" smtClean="0"/>
                        <a:t>21.54</a:t>
                      </a:r>
                      <a:endParaRPr lang="en-AU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050" dirty="0" smtClean="0"/>
                        <a:t>0.001</a:t>
                      </a:r>
                      <a:endParaRPr lang="en-AU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050" dirty="0" smtClean="0"/>
                        <a:t>Clear effect</a:t>
                      </a:r>
                      <a:endParaRPr lang="en-AU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8590413"/>
                  </a:ext>
                </a:extLst>
              </a:tr>
              <a:tr h="537932">
                <a:tc vMerge="1">
                  <a:txBody>
                    <a:bodyPr/>
                    <a:lstStyle/>
                    <a:p>
                      <a:endParaRPr lang="en-AU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050" dirty="0" smtClean="0"/>
                        <a:t>Longitude</a:t>
                      </a:r>
                      <a:r>
                        <a:rPr lang="en-AU" sz="1050" baseline="0" dirty="0" smtClean="0"/>
                        <a:t> within each population</a:t>
                      </a:r>
                      <a:endParaRPr lang="en-AU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050" dirty="0" smtClean="0"/>
                        <a:t>Is longitude </a:t>
                      </a:r>
                      <a:r>
                        <a:rPr lang="en-AU" sz="1050" dirty="0" err="1" smtClean="0"/>
                        <a:t>covarying</a:t>
                      </a:r>
                      <a:r>
                        <a:rPr lang="en-AU" sz="1050" dirty="0" smtClean="0"/>
                        <a:t> with shape within each</a:t>
                      </a:r>
                      <a:r>
                        <a:rPr lang="en-AU" sz="1050" baseline="0" dirty="0" smtClean="0"/>
                        <a:t> population?</a:t>
                      </a:r>
                      <a:endParaRPr lang="en-AU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050" dirty="0" smtClean="0"/>
                        <a:t>South: 0.003 </a:t>
                      </a:r>
                    </a:p>
                    <a:p>
                      <a:pPr algn="ctr"/>
                      <a:r>
                        <a:rPr lang="en-AU" sz="1050" dirty="0" smtClean="0"/>
                        <a:t>North: 0.001</a:t>
                      </a:r>
                    </a:p>
                    <a:p>
                      <a:pPr algn="ctr"/>
                      <a:r>
                        <a:rPr lang="en-AU" sz="1050" dirty="0" smtClean="0"/>
                        <a:t>Sub: 0.002</a:t>
                      </a:r>
                      <a:endParaRPr lang="en-AU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050" dirty="0" smtClean="0"/>
                        <a:t>South: 0.068</a:t>
                      </a:r>
                    </a:p>
                    <a:p>
                      <a:pPr algn="ctr"/>
                      <a:r>
                        <a:rPr lang="en-AU" sz="1050" dirty="0" smtClean="0"/>
                        <a:t>North: 0.063</a:t>
                      </a:r>
                    </a:p>
                    <a:p>
                      <a:pPr algn="ctr"/>
                      <a:r>
                        <a:rPr lang="en-AU" sz="1050" dirty="0" smtClean="0"/>
                        <a:t>Sub: 0.023</a:t>
                      </a:r>
                      <a:endParaRPr lang="en-AU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050" dirty="0" smtClean="0"/>
                        <a:t>South:</a:t>
                      </a:r>
                      <a:r>
                        <a:rPr lang="en-AU" sz="1050" baseline="0" dirty="0" smtClean="0"/>
                        <a:t> 2.683</a:t>
                      </a:r>
                    </a:p>
                    <a:p>
                      <a:pPr algn="ctr"/>
                      <a:r>
                        <a:rPr lang="en-AU" sz="1050" baseline="0" dirty="0" smtClean="0"/>
                        <a:t>North: 1.407</a:t>
                      </a:r>
                    </a:p>
                    <a:p>
                      <a:pPr algn="ctr"/>
                      <a:r>
                        <a:rPr lang="en-AU" sz="1050" baseline="0" dirty="0" smtClean="0"/>
                        <a:t>Sub: 1.496</a:t>
                      </a:r>
                      <a:endParaRPr lang="en-AU" sz="1050" dirty="0" smtClean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050" dirty="0" smtClean="0"/>
                        <a:t>South:</a:t>
                      </a:r>
                      <a:r>
                        <a:rPr lang="en-AU" sz="1050" baseline="0" dirty="0" smtClean="0"/>
                        <a:t> </a:t>
                      </a:r>
                      <a:r>
                        <a:rPr lang="en-AU" sz="1050" dirty="0" smtClean="0"/>
                        <a:t>0.001</a:t>
                      </a:r>
                    </a:p>
                    <a:p>
                      <a:pPr algn="ctr"/>
                      <a:r>
                        <a:rPr lang="en-AU" sz="1050" dirty="0" smtClean="0"/>
                        <a:t>North: 0.076</a:t>
                      </a:r>
                    </a:p>
                    <a:p>
                      <a:pPr algn="ctr"/>
                      <a:r>
                        <a:rPr lang="en-AU" sz="1050" dirty="0" smtClean="0"/>
                        <a:t>Sub: 0.09</a:t>
                      </a:r>
                      <a:endParaRPr lang="en-AU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050" dirty="0" smtClean="0"/>
                        <a:t>Only south stuartii is varying</a:t>
                      </a:r>
                      <a:r>
                        <a:rPr lang="en-AU" sz="1050" baseline="0" dirty="0" smtClean="0"/>
                        <a:t> longitudinally in shape with low effect.</a:t>
                      </a:r>
                      <a:endParaRPr lang="en-AU" sz="1050" dirty="0" smtClean="0"/>
                    </a:p>
                    <a:p>
                      <a:pPr algn="ctr"/>
                      <a:endParaRPr lang="en-AU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63493004"/>
                  </a:ext>
                </a:extLst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36307" t="6168" r="34845" b="18952"/>
          <a:stretch/>
        </p:blipFill>
        <p:spPr>
          <a:xfrm>
            <a:off x="10628032" y="4635280"/>
            <a:ext cx="1563968" cy="2222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082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5913158"/>
              </p:ext>
            </p:extLst>
          </p:nvPr>
        </p:nvGraphicFramePr>
        <p:xfrm>
          <a:off x="819150" y="926781"/>
          <a:ext cx="10515600" cy="3215126"/>
        </p:xfrm>
        <a:graphic>
          <a:graphicData uri="http://schemas.openxmlformats.org/drawingml/2006/table">
            <a:tbl>
              <a:tblPr firstRow="1" bandRow="1"/>
              <a:tblGrid>
                <a:gridCol w="1051560">
                  <a:extLst>
                    <a:ext uri="{9D8B030D-6E8A-4147-A177-3AD203B41FA5}">
                      <a16:colId xmlns:a16="http://schemas.microsoft.com/office/drawing/2014/main" val="3669242250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2663061561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3908713895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1889486698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4163781837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3108963802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235715043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2992303858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3673210949"/>
                    </a:ext>
                  </a:extLst>
                </a:gridCol>
                <a:gridCol w="1051560">
                  <a:extLst>
                    <a:ext uri="{9D8B030D-6E8A-4147-A177-3AD203B41FA5}">
                      <a16:colId xmlns:a16="http://schemas.microsoft.com/office/drawing/2014/main" val="1355477056"/>
                    </a:ext>
                  </a:extLst>
                </a:gridCol>
              </a:tblGrid>
              <a:tr h="31774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AU" sz="1100" b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A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AU" sz="1100" b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A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47625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47625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US" sz="1100" b="1" dirty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Size</a:t>
                      </a:r>
                      <a:endParaRPr lang="en-AU" sz="11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47625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US" sz="1100" b="1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Shape</a:t>
                      </a:r>
                      <a:endParaRPr lang="en-A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47625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5A5A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9391223"/>
                  </a:ext>
                </a:extLst>
              </a:tr>
              <a:tr h="317745">
                <a:tc>
                  <a:txBody>
                    <a:bodyPr/>
                    <a:lstStyle/>
                    <a:p>
                      <a:endParaRPr lang="en-AU" sz="11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47625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47625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AU" sz="110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d. f.</a:t>
                      </a:r>
                      <a:endParaRPr lang="en-A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47625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AU" sz="110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SS</a:t>
                      </a:r>
                      <a:endParaRPr lang="en-A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47625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AU" sz="110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R²</a:t>
                      </a:r>
                      <a:endParaRPr lang="en-A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AU" sz="1100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F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US" sz="1100" dirty="0" err="1" smtClean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</a:t>
                      </a:r>
                      <a:r>
                        <a:rPr lang="en-US" sz="1100" cap="all" dirty="0" err="1" smtClean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</a:t>
                      </a:r>
                      <a:r>
                        <a:rPr lang="en-US" sz="1100" dirty="0" smtClean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(&gt;</a:t>
                      </a:r>
                      <a:r>
                        <a:rPr lang="en-US" sz="1100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F)</a:t>
                      </a:r>
                      <a:endParaRPr lang="en-A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47625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AU" sz="110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SS</a:t>
                      </a:r>
                      <a:endParaRPr lang="en-A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47625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AU" sz="110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R²</a:t>
                      </a:r>
                      <a:endParaRPr lang="en-A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AU" sz="110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</a:t>
                      </a:r>
                      <a:endParaRPr lang="en-A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US" sz="110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</a:t>
                      </a:r>
                      <a:r>
                        <a:rPr lang="en-US" sz="1100" cap="all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</a:t>
                      </a:r>
                      <a:r>
                        <a:rPr lang="en-US" sz="110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(&gt;F)</a:t>
                      </a:r>
                      <a:endParaRPr lang="en-A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47625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0354967"/>
                  </a:ext>
                </a:extLst>
              </a:tr>
              <a:tr h="54213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AU" sz="1100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Precipitation</a:t>
                      </a:r>
                      <a:endParaRPr lang="en-A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47625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25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AU" sz="1100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A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47625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AU" sz="1100" dirty="0" smtClean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121.31</a:t>
                      </a:r>
                      <a:endParaRPr lang="en-A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47625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AU" sz="1100" dirty="0" smtClean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0.044</a:t>
                      </a:r>
                      <a:endParaRPr lang="en-A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AU" sz="1100" dirty="0" smtClean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5.888</a:t>
                      </a:r>
                      <a:endParaRPr lang="en-AU" sz="11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US" sz="1100" dirty="0" smtClean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0.017</a:t>
                      </a:r>
                      <a:endParaRPr lang="en-A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47625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AU" sz="1100" dirty="0" smtClean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0.003</a:t>
                      </a:r>
                      <a:endParaRPr lang="en-A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47625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AU" sz="1100" dirty="0" smtClean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0.017</a:t>
                      </a:r>
                      <a:endParaRPr lang="en-A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AU" sz="1100" dirty="0" smtClean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2.172</a:t>
                      </a:r>
                      <a:endParaRPr lang="en-A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US" sz="1100" dirty="0" smtClean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0.014</a:t>
                      </a:r>
                      <a:endParaRPr lang="en-A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47625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06198672"/>
                  </a:ext>
                </a:extLst>
              </a:tr>
              <a:tr h="54213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AU" sz="110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Temperature</a:t>
                      </a:r>
                      <a:endParaRPr lang="en-A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47625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AU" sz="110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A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47625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AU" sz="1100" dirty="0" smtClean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832.91</a:t>
                      </a:r>
                      <a:endParaRPr lang="en-A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47625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AU" sz="1100" dirty="0" smtClean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0.304</a:t>
                      </a:r>
                      <a:endParaRPr lang="en-A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AU" sz="1100" dirty="0" smtClean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55.53</a:t>
                      </a:r>
                      <a:endParaRPr lang="en-AU" sz="11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US" sz="1100" dirty="0" smtClean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&lt;0.001</a:t>
                      </a:r>
                      <a:endParaRPr lang="en-A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47625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AU" sz="1100" dirty="0" smtClean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0.023</a:t>
                      </a:r>
                      <a:endParaRPr lang="en-A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47625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AU" sz="1100" dirty="0" smtClean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0.138</a:t>
                      </a:r>
                      <a:endParaRPr lang="en-A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AU" sz="1100" dirty="0" smtClean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20.294</a:t>
                      </a:r>
                      <a:endParaRPr lang="en-A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US" sz="1100" dirty="0" smtClean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0.001</a:t>
                      </a:r>
                      <a:endParaRPr lang="en-A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47625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9231164"/>
                  </a:ext>
                </a:extLst>
              </a:tr>
              <a:tr h="54213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AU" sz="110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Elevation</a:t>
                      </a:r>
                      <a:endParaRPr lang="en-A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47625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AU" sz="110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A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47625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AU" sz="1100" dirty="0" smtClean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60.87</a:t>
                      </a:r>
                      <a:endParaRPr lang="en-A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47625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AU" sz="1100" dirty="0" smtClean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0.022</a:t>
                      </a:r>
                      <a:endParaRPr lang="en-A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AU" sz="1100" dirty="0" smtClean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2.888</a:t>
                      </a:r>
                      <a:endParaRPr lang="en-AU" sz="11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US" sz="1100" dirty="0" smtClean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0.092</a:t>
                      </a:r>
                      <a:endParaRPr lang="en-A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47625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AU" sz="1100" dirty="0" smtClean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0.002</a:t>
                      </a:r>
                      <a:endParaRPr lang="en-A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47625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AU" sz="1100" dirty="0" smtClean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0.011</a:t>
                      </a:r>
                      <a:endParaRPr lang="en-A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AU" sz="1100" dirty="0" smtClean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1.413</a:t>
                      </a:r>
                      <a:endParaRPr lang="en-A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US" sz="1100" dirty="0" smtClean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0.1</a:t>
                      </a:r>
                      <a:endParaRPr lang="en-A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47625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70280856"/>
                  </a:ext>
                </a:extLst>
              </a:tr>
              <a:tr h="95323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AU" sz="110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Distance to permanent water</a:t>
                      </a:r>
                      <a:endParaRPr lang="en-A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47625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AU" sz="1100" dirty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A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47625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25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AU" sz="1100" dirty="0" smtClean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246.26</a:t>
                      </a:r>
                      <a:endParaRPr lang="en-A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47625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AU" sz="1100" dirty="0" smtClean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0.09</a:t>
                      </a:r>
                      <a:endParaRPr lang="en-A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AU" sz="1100" dirty="0" smtClean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12.55</a:t>
                      </a:r>
                      <a:endParaRPr lang="en-AU" sz="11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US" sz="1100" dirty="0" smtClean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0.001</a:t>
                      </a:r>
                      <a:endParaRPr lang="en-A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47625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AU" sz="1100" dirty="0" smtClean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0.012</a:t>
                      </a:r>
                      <a:endParaRPr lang="en-A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47625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AU" sz="1100" dirty="0" smtClean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0.072</a:t>
                      </a:r>
                      <a:endParaRPr lang="en-A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AU" sz="1100" dirty="0" smtClean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9.829</a:t>
                      </a:r>
                      <a:endParaRPr lang="en-A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1200"/>
                        </a:spcAft>
                      </a:pPr>
                      <a:r>
                        <a:rPr lang="en-US" sz="1100" dirty="0" smtClean="0">
                          <a:effectLst/>
                          <a:latin typeface="Arial" panose="020B060402020202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0.001</a:t>
                      </a:r>
                      <a:endParaRPr lang="en-A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 w="47625" cap="flat" cmpd="sng" algn="ctr">
                      <a:solidFill>
                        <a:srgbClr val="A5A5A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96560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0900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7632</TotalTime>
  <Words>828</Words>
  <Application>Microsoft Office PowerPoint</Application>
  <PresentationFormat>Widescreen</PresentationFormat>
  <Paragraphs>372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The University of Queensland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Pietro Viacava</dc:creator>
  <cp:lastModifiedBy>Pietro Viacava</cp:lastModifiedBy>
  <cp:revision>60</cp:revision>
  <dcterms:created xsi:type="dcterms:W3CDTF">2020-06-25T02:10:41Z</dcterms:created>
  <dcterms:modified xsi:type="dcterms:W3CDTF">2020-07-14T08:55:07Z</dcterms:modified>
</cp:coreProperties>
</file>

<file path=docProps/thumbnail.jpeg>
</file>